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2"/>
  </p:notesMasterIdLst>
  <p:handoutMasterIdLst>
    <p:handoutMasterId r:id="rId73"/>
  </p:handoutMasterIdLst>
  <p:sldIdLst>
    <p:sldId id="945" r:id="rId2"/>
    <p:sldId id="1384" r:id="rId3"/>
    <p:sldId id="1386" r:id="rId4"/>
    <p:sldId id="1383" r:id="rId5"/>
    <p:sldId id="1387" r:id="rId6"/>
    <p:sldId id="1388" r:id="rId7"/>
    <p:sldId id="1385" r:id="rId8"/>
    <p:sldId id="1389" r:id="rId9"/>
    <p:sldId id="1390" r:id="rId10"/>
    <p:sldId id="1391" r:id="rId11"/>
    <p:sldId id="1392" r:id="rId12"/>
    <p:sldId id="1393" r:id="rId13"/>
    <p:sldId id="1381" r:id="rId14"/>
    <p:sldId id="1394" r:id="rId15"/>
    <p:sldId id="1396" r:id="rId16"/>
    <p:sldId id="1395" r:id="rId17"/>
    <p:sldId id="1397" r:id="rId18"/>
    <p:sldId id="1398" r:id="rId19"/>
    <p:sldId id="1401" r:id="rId20"/>
    <p:sldId id="1435" r:id="rId21"/>
    <p:sldId id="1436" r:id="rId22"/>
    <p:sldId id="1400" r:id="rId23"/>
    <p:sldId id="1402" r:id="rId24"/>
    <p:sldId id="1409" r:id="rId25"/>
    <p:sldId id="1410" r:id="rId26"/>
    <p:sldId id="1425" r:id="rId27"/>
    <p:sldId id="1426" r:id="rId28"/>
    <p:sldId id="1427" r:id="rId29"/>
    <p:sldId id="1428" r:id="rId30"/>
    <p:sldId id="1408" r:id="rId31"/>
    <p:sldId id="1432" r:id="rId32"/>
    <p:sldId id="1434" r:id="rId33"/>
    <p:sldId id="1437" r:id="rId34"/>
    <p:sldId id="1438" r:id="rId35"/>
    <p:sldId id="1423" r:id="rId36"/>
    <p:sldId id="1424" r:id="rId37"/>
    <p:sldId id="1433" r:id="rId38"/>
    <p:sldId id="1399" r:id="rId39"/>
    <p:sldId id="1413" r:id="rId40"/>
    <p:sldId id="1414" r:id="rId41"/>
    <p:sldId id="1415" r:id="rId42"/>
    <p:sldId id="1403" r:id="rId43"/>
    <p:sldId id="1416" r:id="rId44"/>
    <p:sldId id="1417" r:id="rId45"/>
    <p:sldId id="1406" r:id="rId46"/>
    <p:sldId id="1418" r:id="rId47"/>
    <p:sldId id="1439" r:id="rId48"/>
    <p:sldId id="1419" r:id="rId49"/>
    <p:sldId id="1420" r:id="rId50"/>
    <p:sldId id="1407" r:id="rId51"/>
    <p:sldId id="1421" r:id="rId52"/>
    <p:sldId id="1429" r:id="rId53"/>
    <p:sldId id="1430" r:id="rId54"/>
    <p:sldId id="1431" r:id="rId55"/>
    <p:sldId id="1451" r:id="rId56"/>
    <p:sldId id="1440" r:id="rId57"/>
    <p:sldId id="1441" r:id="rId58"/>
    <p:sldId id="1442" r:id="rId59"/>
    <p:sldId id="1443" r:id="rId60"/>
    <p:sldId id="1444" r:id="rId61"/>
    <p:sldId id="1445" r:id="rId62"/>
    <p:sldId id="1448" r:id="rId63"/>
    <p:sldId id="1447" r:id="rId64"/>
    <p:sldId id="1454" r:id="rId65"/>
    <p:sldId id="1455" r:id="rId66"/>
    <p:sldId id="1456" r:id="rId67"/>
    <p:sldId id="1457" r:id="rId68"/>
    <p:sldId id="1458" r:id="rId69"/>
    <p:sldId id="1453" r:id="rId70"/>
    <p:sldId id="1278" r:id="rId71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96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handoutMaster" Target="handoutMasters/handoutMaster1.xml"/><Relationship Id="rId74" Type="http://schemas.openxmlformats.org/officeDocument/2006/relationships/printerSettings" Target="printerSettings/printerSettings1.bin"/><Relationship Id="rId75" Type="http://schemas.openxmlformats.org/officeDocument/2006/relationships/presProps" Target="presProps.xml"/><Relationship Id="rId76" Type="http://schemas.openxmlformats.org/officeDocument/2006/relationships/viewProps" Target="viewProps.xml"/><Relationship Id="rId77" Type="http://schemas.openxmlformats.org/officeDocument/2006/relationships/theme" Target="theme/theme1.xml"/><Relationship Id="rId78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1.jpeg>
</file>

<file path=ppt/media/image12.png>
</file>

<file path=ppt/media/image13.jpeg>
</file>

<file path=ppt/media/image14.png>
</file>

<file path=ppt/media/image15.gif>
</file>

<file path=ppt/media/image16.JPG>
</file>

<file path=ppt/media/image2.png>
</file>

<file path=ppt/media/image24.jpg>
</file>

<file path=ppt/media/image3.jpeg>
</file>

<file path=ppt/media/image30.png>
</file>

<file path=ppt/media/image31.png>
</file>

<file path=ppt/media/image32.gif>
</file>

<file path=ppt/media/image33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jpe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Relationship Id="rId3" Type="http://schemas.openxmlformats.org/officeDocument/2006/relationships/image" Target="../media/image15.gi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9.emf"/><Relationship Id="rId3" Type="http://schemas.openxmlformats.org/officeDocument/2006/relationships/image" Target="../media/image20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1.em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6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gif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3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April 11,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11: Beyond MapReduce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Schemas are a good idea!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Parsing fields out of flat text files is slow</a:t>
            </a:r>
          </a:p>
          <a:p>
            <a:r>
              <a:rPr lang="en-US" dirty="0" smtClean="0"/>
              <a:t>Schemas define a contract, decoupling logical from physical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030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Thrift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Originally developed by Facebook, now an Apache project</a:t>
            </a:r>
          </a:p>
          <a:p>
            <a:r>
              <a:rPr lang="en-US" dirty="0" smtClean="0"/>
              <a:t>Provides a DDL with numerous language bindings</a:t>
            </a:r>
          </a:p>
          <a:p>
            <a:pPr lvl="1"/>
            <a:r>
              <a:rPr lang="en-US" dirty="0" smtClean="0"/>
              <a:t>Compact binary encoding of typed </a:t>
            </a:r>
            <a:r>
              <a:rPr lang="en-US" dirty="0" err="1" smtClean="0"/>
              <a:t>structs</a:t>
            </a:r>
            <a:endParaRPr lang="en-US" dirty="0" smtClean="0"/>
          </a:p>
          <a:p>
            <a:pPr lvl="1"/>
            <a:r>
              <a:rPr lang="en-US" dirty="0"/>
              <a:t>Fields can be marked as optional or </a:t>
            </a:r>
            <a:r>
              <a:rPr lang="en-US" dirty="0" smtClean="0"/>
              <a:t>required</a:t>
            </a:r>
          </a:p>
          <a:p>
            <a:pPr lvl="1"/>
            <a:r>
              <a:rPr lang="en-US" dirty="0" smtClean="0"/>
              <a:t>Compiler automatically generates code for manipulating messages</a:t>
            </a:r>
          </a:p>
          <a:p>
            <a:r>
              <a:rPr lang="en-US" dirty="0" smtClean="0"/>
              <a:t>Provides RPC mechanisms for service definitions</a:t>
            </a:r>
          </a:p>
          <a:p>
            <a:r>
              <a:rPr lang="en-US" dirty="0" smtClean="0"/>
              <a:t>Alternatives include </a:t>
            </a:r>
            <a:r>
              <a:rPr lang="en-US" dirty="0" err="1" smtClean="0"/>
              <a:t>protobufs</a:t>
            </a:r>
            <a:r>
              <a:rPr lang="en-US" dirty="0"/>
              <a:t> </a:t>
            </a:r>
            <a:r>
              <a:rPr lang="en-US" dirty="0" smtClean="0"/>
              <a:t>and Avro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32400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Thrift</a:t>
            </a:r>
            <a:endParaRPr lang="en-US" dirty="0"/>
          </a:p>
        </p:txBody>
      </p:sp>
      <p:pic>
        <p:nvPicPr>
          <p:cNvPr id="4" name="Picture 3" descr="Apache_Thrift_architectur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066800"/>
            <a:ext cx="3048000" cy="550984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427214" y="2209800"/>
            <a:ext cx="3878586" cy="280076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struct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 Tweet {</a:t>
            </a: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1: required i32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userId</a:t>
            </a:r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2: required string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userName</a:t>
            </a:r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3: required string text;</a:t>
            </a: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4: optional Location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loc</a:t>
            </a:r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struct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 Location </a:t>
            </a:r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{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1: required double latitude;</a:t>
            </a: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2: required double longitude;</a:t>
            </a:r>
          </a:p>
          <a:p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8239838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 vs. Column Stores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581400" y="1752600"/>
            <a:ext cx="685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24200" y="175260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0" kern="0" dirty="0" smtClean="0">
                <a:solidFill>
                  <a:schemeClr val="bg1"/>
                </a:solidFill>
                <a:latin typeface="+mn-lt"/>
              </a:rPr>
              <a:t>R</a:t>
            </a:r>
            <a:r>
              <a:rPr lang="en-US" b="0" kern="0" baseline="-25000" dirty="0" smtClean="0">
                <a:solidFill>
                  <a:schemeClr val="bg1"/>
                </a:solidFill>
                <a:latin typeface="+mn-lt"/>
              </a:rPr>
              <a:t>1</a:t>
            </a:r>
          </a:p>
        </p:txBody>
      </p:sp>
      <p:sp>
        <p:nvSpPr>
          <p:cNvPr id="7" name="Rectangle 6"/>
          <p:cNvSpPr/>
          <p:nvPr/>
        </p:nvSpPr>
        <p:spPr>
          <a:xfrm>
            <a:off x="4343400" y="1752600"/>
            <a:ext cx="381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ounded Rectangle 19"/>
          <p:cNvSpPr/>
          <p:nvPr/>
        </p:nvSpPr>
        <p:spPr bwMode="auto">
          <a:xfrm>
            <a:off x="4800600" y="1752600"/>
            <a:ext cx="4572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334000" y="1752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581400" y="2286000"/>
            <a:ext cx="685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124200" y="228600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0" kern="0" dirty="0" smtClean="0">
                <a:solidFill>
                  <a:schemeClr val="bg1"/>
                </a:solidFill>
                <a:latin typeface="+mn-lt"/>
              </a:rPr>
              <a:t>R</a:t>
            </a:r>
            <a:r>
              <a:rPr lang="en-US" b="0" kern="0" baseline="-25000" dirty="0" smtClean="0">
                <a:solidFill>
                  <a:schemeClr val="bg1"/>
                </a:solidFill>
                <a:latin typeface="+mn-lt"/>
              </a:rPr>
              <a:t>2</a:t>
            </a:r>
          </a:p>
        </p:txBody>
      </p:sp>
      <p:sp>
        <p:nvSpPr>
          <p:cNvPr id="30" name="Rectangle 29"/>
          <p:cNvSpPr/>
          <p:nvPr/>
        </p:nvSpPr>
        <p:spPr>
          <a:xfrm>
            <a:off x="4343400" y="2286000"/>
            <a:ext cx="3810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1" name="Rounded Rectangle 30"/>
          <p:cNvSpPr/>
          <p:nvPr/>
        </p:nvSpPr>
        <p:spPr bwMode="auto">
          <a:xfrm>
            <a:off x="4800600" y="2286000"/>
            <a:ext cx="4572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5334000" y="2286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3581400" y="2819400"/>
            <a:ext cx="6858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3124200" y="281940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0" kern="0" dirty="0" smtClean="0">
                <a:solidFill>
                  <a:schemeClr val="bg1"/>
                </a:solidFill>
                <a:latin typeface="+mn-lt"/>
              </a:rPr>
              <a:t>R</a:t>
            </a:r>
            <a:r>
              <a:rPr lang="en-US" b="0" kern="0" baseline="-25000" dirty="0" smtClean="0">
                <a:solidFill>
                  <a:schemeClr val="bg1"/>
                </a:solidFill>
                <a:latin typeface="+mn-lt"/>
              </a:rPr>
              <a:t>3</a:t>
            </a:r>
          </a:p>
        </p:txBody>
      </p:sp>
      <p:sp>
        <p:nvSpPr>
          <p:cNvPr id="36" name="Rectangle 35"/>
          <p:cNvSpPr/>
          <p:nvPr/>
        </p:nvSpPr>
        <p:spPr>
          <a:xfrm>
            <a:off x="4343400" y="2819400"/>
            <a:ext cx="381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7" name="Rounded Rectangle 36"/>
          <p:cNvSpPr/>
          <p:nvPr/>
        </p:nvSpPr>
        <p:spPr bwMode="auto">
          <a:xfrm>
            <a:off x="4800600" y="2819400"/>
            <a:ext cx="4572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5334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581400" y="3352800"/>
            <a:ext cx="685800" cy="381000"/>
          </a:xfrm>
          <a:prstGeom prst="rect">
            <a:avLst/>
          </a:prstGeom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124200" y="3352800"/>
            <a:ext cx="4074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b="0" kern="0" dirty="0" smtClean="0">
                <a:solidFill>
                  <a:schemeClr val="bg1"/>
                </a:solidFill>
                <a:latin typeface="+mn-lt"/>
              </a:rPr>
              <a:t>R</a:t>
            </a:r>
            <a:r>
              <a:rPr lang="en-US" b="0" kern="0" baseline="-25000" dirty="0" smtClean="0">
                <a:solidFill>
                  <a:schemeClr val="bg1"/>
                </a:solidFill>
                <a:latin typeface="+mn-lt"/>
              </a:rPr>
              <a:t>4</a:t>
            </a:r>
          </a:p>
        </p:txBody>
      </p:sp>
      <p:sp>
        <p:nvSpPr>
          <p:cNvPr id="44" name="Rectangle 43"/>
          <p:cNvSpPr/>
          <p:nvPr/>
        </p:nvSpPr>
        <p:spPr>
          <a:xfrm>
            <a:off x="4343400" y="3352800"/>
            <a:ext cx="3810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45" name="Rounded Rectangle 44"/>
          <p:cNvSpPr/>
          <p:nvPr/>
        </p:nvSpPr>
        <p:spPr bwMode="auto">
          <a:xfrm>
            <a:off x="4800600" y="3352800"/>
            <a:ext cx="4572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6" name="Oval 45"/>
          <p:cNvSpPr/>
          <p:nvPr/>
        </p:nvSpPr>
        <p:spPr bwMode="auto">
          <a:xfrm>
            <a:off x="5334000" y="3352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685800" y="4186535"/>
            <a:ext cx="7620000" cy="918865"/>
            <a:chOff x="685800" y="4186535"/>
            <a:chExt cx="7620000" cy="918865"/>
          </a:xfrm>
        </p:grpSpPr>
        <p:sp>
          <p:nvSpPr>
            <p:cNvPr id="56" name="Rectangle 55"/>
            <p:cNvSpPr/>
            <p:nvPr/>
          </p:nvSpPr>
          <p:spPr>
            <a:xfrm>
              <a:off x="685800" y="47244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8" name="Rectangle 57"/>
            <p:cNvSpPr/>
            <p:nvPr/>
          </p:nvSpPr>
          <p:spPr>
            <a:xfrm>
              <a:off x="1371600" y="47244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1" name="Rounded Rectangle 60"/>
            <p:cNvSpPr/>
            <p:nvPr/>
          </p:nvSpPr>
          <p:spPr bwMode="auto">
            <a:xfrm>
              <a:off x="1752600" y="47244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3" name="Oval 62"/>
            <p:cNvSpPr/>
            <p:nvPr/>
          </p:nvSpPr>
          <p:spPr bwMode="auto">
            <a:xfrm>
              <a:off x="2209800" y="47244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2590800" y="47244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68" name="Rectangle 67"/>
            <p:cNvSpPr/>
            <p:nvPr/>
          </p:nvSpPr>
          <p:spPr>
            <a:xfrm>
              <a:off x="3276600" y="47244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1" name="Rounded Rectangle 70"/>
            <p:cNvSpPr/>
            <p:nvPr/>
          </p:nvSpPr>
          <p:spPr bwMode="auto">
            <a:xfrm>
              <a:off x="3657600" y="47244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3" name="Oval 72"/>
            <p:cNvSpPr/>
            <p:nvPr/>
          </p:nvSpPr>
          <p:spPr bwMode="auto">
            <a:xfrm>
              <a:off x="4114800" y="47244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6" name="Rectangle 75"/>
            <p:cNvSpPr/>
            <p:nvPr/>
          </p:nvSpPr>
          <p:spPr>
            <a:xfrm>
              <a:off x="4495800" y="47244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8" name="Rectangle 77"/>
            <p:cNvSpPr/>
            <p:nvPr/>
          </p:nvSpPr>
          <p:spPr>
            <a:xfrm>
              <a:off x="5181600" y="47244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79" name="Rounded Rectangle 78"/>
            <p:cNvSpPr/>
            <p:nvPr/>
          </p:nvSpPr>
          <p:spPr bwMode="auto">
            <a:xfrm>
              <a:off x="5562600" y="47244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0" name="Oval 79"/>
            <p:cNvSpPr/>
            <p:nvPr/>
          </p:nvSpPr>
          <p:spPr bwMode="auto">
            <a:xfrm>
              <a:off x="6019800" y="47244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1" name="Rectangle 80"/>
            <p:cNvSpPr/>
            <p:nvPr/>
          </p:nvSpPr>
          <p:spPr>
            <a:xfrm>
              <a:off x="6400800" y="47244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2" name="Rectangle 81"/>
            <p:cNvSpPr/>
            <p:nvPr/>
          </p:nvSpPr>
          <p:spPr>
            <a:xfrm>
              <a:off x="7086600" y="47244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83" name="Rounded Rectangle 82"/>
            <p:cNvSpPr/>
            <p:nvPr/>
          </p:nvSpPr>
          <p:spPr bwMode="auto">
            <a:xfrm>
              <a:off x="7467600" y="47244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4" name="Oval 83"/>
            <p:cNvSpPr/>
            <p:nvPr/>
          </p:nvSpPr>
          <p:spPr bwMode="auto">
            <a:xfrm>
              <a:off x="7924800" y="47244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85800" y="4186535"/>
              <a:ext cx="14981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Row store</a:t>
              </a:r>
              <a:endParaRPr lang="en-US" sz="24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685800" y="5410200"/>
            <a:ext cx="8001000" cy="914400"/>
            <a:chOff x="685800" y="5410200"/>
            <a:chExt cx="8001000" cy="914400"/>
          </a:xfrm>
        </p:grpSpPr>
        <p:sp>
          <p:nvSpPr>
            <p:cNvPr id="39" name="Rectangle 38"/>
            <p:cNvSpPr/>
            <p:nvPr/>
          </p:nvSpPr>
          <p:spPr>
            <a:xfrm>
              <a:off x="685800" y="59436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1371600" y="59436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1" name="Rectangle 40"/>
            <p:cNvSpPr/>
            <p:nvPr/>
          </p:nvSpPr>
          <p:spPr>
            <a:xfrm>
              <a:off x="2057400" y="59436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7" name="Rectangle 46"/>
            <p:cNvSpPr/>
            <p:nvPr/>
          </p:nvSpPr>
          <p:spPr>
            <a:xfrm>
              <a:off x="2743200" y="5943600"/>
              <a:ext cx="685800" cy="381000"/>
            </a:xfrm>
            <a:prstGeom prst="rect">
              <a:avLst/>
            </a:prstGeom>
            <a:ln/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3429000" y="59436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3810000" y="59436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0" name="Rectangle 49"/>
            <p:cNvSpPr/>
            <p:nvPr/>
          </p:nvSpPr>
          <p:spPr>
            <a:xfrm>
              <a:off x="4191000" y="59436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1" name="Rectangle 50"/>
            <p:cNvSpPr/>
            <p:nvPr/>
          </p:nvSpPr>
          <p:spPr>
            <a:xfrm>
              <a:off x="4572000" y="59436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2" name="Rectangle 51"/>
            <p:cNvSpPr/>
            <p:nvPr/>
          </p:nvSpPr>
          <p:spPr>
            <a:xfrm>
              <a:off x="4953000" y="5943600"/>
              <a:ext cx="381000" cy="381000"/>
            </a:xfrm>
            <a:prstGeom prst="rect">
              <a:avLst/>
            </a:prstGeom>
            <a:ln/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-25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Calibri"/>
                <a:ea typeface="+mn-ea"/>
                <a:cs typeface="+mn-cs"/>
              </a:endParaRPr>
            </a:p>
          </p:txBody>
        </p:sp>
        <p:sp>
          <p:nvSpPr>
            <p:cNvPr id="53" name="Rounded Rectangle 52"/>
            <p:cNvSpPr/>
            <p:nvPr/>
          </p:nvSpPr>
          <p:spPr bwMode="auto">
            <a:xfrm>
              <a:off x="5334000" y="59436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4" name="Rounded Rectangle 53"/>
            <p:cNvSpPr/>
            <p:nvPr/>
          </p:nvSpPr>
          <p:spPr bwMode="auto">
            <a:xfrm>
              <a:off x="5791200" y="59436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5" name="Rounded Rectangle 54"/>
            <p:cNvSpPr/>
            <p:nvPr/>
          </p:nvSpPr>
          <p:spPr bwMode="auto">
            <a:xfrm>
              <a:off x="6248400" y="59436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7" name="Rounded Rectangle 56"/>
            <p:cNvSpPr/>
            <p:nvPr/>
          </p:nvSpPr>
          <p:spPr bwMode="auto">
            <a:xfrm>
              <a:off x="6705600" y="5943600"/>
              <a:ext cx="457200" cy="381000"/>
            </a:xfrm>
            <a:prstGeom prst="roundRect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59" name="Oval 58"/>
            <p:cNvSpPr/>
            <p:nvPr/>
          </p:nvSpPr>
          <p:spPr bwMode="auto">
            <a:xfrm>
              <a:off x="7162800" y="59436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0" name="Oval 59"/>
            <p:cNvSpPr/>
            <p:nvPr/>
          </p:nvSpPr>
          <p:spPr bwMode="auto">
            <a:xfrm>
              <a:off x="7543800" y="59436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2" name="Oval 61"/>
            <p:cNvSpPr/>
            <p:nvPr/>
          </p:nvSpPr>
          <p:spPr bwMode="auto">
            <a:xfrm>
              <a:off x="7924800" y="59436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4" name="Oval 63"/>
            <p:cNvSpPr/>
            <p:nvPr/>
          </p:nvSpPr>
          <p:spPr bwMode="auto">
            <a:xfrm>
              <a:off x="8305800" y="5943600"/>
              <a:ext cx="381000" cy="3810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85800" y="5410200"/>
              <a:ext cx="19243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Column store</a:t>
              </a:r>
              <a:endParaRPr lang="en-US" sz="24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19062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 vs. Column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Row stores</a:t>
            </a:r>
          </a:p>
          <a:p>
            <a:pPr lvl="1"/>
            <a:r>
              <a:rPr lang="en-US" dirty="0" smtClean="0"/>
              <a:t>Easy to modify a record</a:t>
            </a:r>
          </a:p>
          <a:p>
            <a:pPr lvl="1"/>
            <a:r>
              <a:rPr lang="en-US" dirty="0" smtClean="0"/>
              <a:t>Might read unnecessary data when processing</a:t>
            </a:r>
          </a:p>
          <a:p>
            <a:r>
              <a:rPr lang="en-US" dirty="0" smtClean="0"/>
              <a:t>Column stores</a:t>
            </a:r>
          </a:p>
          <a:p>
            <a:pPr lvl="1"/>
            <a:r>
              <a:rPr lang="en-US" dirty="0" smtClean="0"/>
              <a:t>Only read necessary data when processing</a:t>
            </a:r>
          </a:p>
          <a:p>
            <a:pPr lvl="1"/>
            <a:r>
              <a:rPr lang="en-US" dirty="0" smtClean="0"/>
              <a:t>Tuple writes require multiple accesses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5791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390978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Advantages of Column Stores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Read efficiency</a:t>
            </a:r>
          </a:p>
          <a:p>
            <a:r>
              <a:rPr lang="en-US" dirty="0" smtClean="0"/>
              <a:t>Better compression</a:t>
            </a:r>
          </a:p>
          <a:p>
            <a:r>
              <a:rPr lang="en-US" dirty="0" err="1" smtClean="0"/>
              <a:t>Vectorized</a:t>
            </a:r>
            <a:r>
              <a:rPr lang="en-US" dirty="0" smtClean="0"/>
              <a:t> processing</a:t>
            </a:r>
          </a:p>
          <a:p>
            <a:r>
              <a:rPr lang="en-US" dirty="0" smtClean="0"/>
              <a:t>Opportunities to operate directly on compressed 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01256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in Hadoop?</a:t>
            </a:r>
            <a:endParaRPr lang="en-US" dirty="0"/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He et al. </a:t>
            </a:r>
            <a:r>
              <a:rPr lang="en-US" sz="1000" b="0" dirty="0">
                <a:solidFill>
                  <a:schemeClr val="bg1"/>
                </a:solidFill>
              </a:rPr>
              <a:t>(</a:t>
            </a:r>
            <a:r>
              <a:rPr lang="en-US" sz="1000" b="0" dirty="0" smtClean="0">
                <a:solidFill>
                  <a:schemeClr val="bg1"/>
                </a:solidFill>
              </a:rPr>
              <a:t>2011) </a:t>
            </a:r>
            <a:r>
              <a:rPr lang="en-US" sz="1000" b="0" dirty="0" err="1">
                <a:solidFill>
                  <a:schemeClr val="bg1"/>
                </a:solidFill>
              </a:rPr>
              <a:t>RCFile</a:t>
            </a:r>
            <a:r>
              <a:rPr lang="en-US" sz="1000" b="0" dirty="0">
                <a:solidFill>
                  <a:schemeClr val="bg1"/>
                </a:solidFill>
              </a:rPr>
              <a:t>: A Fast and Space-Efficient Data Placement Structure in MapReduce-based Warehouse Systems. </a:t>
            </a:r>
            <a:r>
              <a:rPr lang="en-US" sz="1000" b="0" dirty="0" smtClean="0">
                <a:solidFill>
                  <a:schemeClr val="bg1"/>
                </a:solidFill>
              </a:rPr>
              <a:t>ICDE.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572000" y="329624"/>
            <a:ext cx="42524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Gill Sans"/>
                <a:cs typeface="Gill Sans"/>
              </a:rPr>
              <a:t>No reason why not</a:t>
            </a:r>
            <a:endParaRPr lang="en-US" sz="32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pSp>
        <p:nvGrpSpPr>
          <p:cNvPr id="10" name="Group 9"/>
          <p:cNvGrpSpPr/>
          <p:nvPr/>
        </p:nvGrpSpPr>
        <p:grpSpPr>
          <a:xfrm>
            <a:off x="1752600" y="1870841"/>
            <a:ext cx="5867400" cy="3920359"/>
            <a:chOff x="1752600" y="2133600"/>
            <a:chExt cx="5867400" cy="3920359"/>
          </a:xfrm>
        </p:grpSpPr>
        <p:pic>
          <p:nvPicPr>
            <p:cNvPr id="7" name="Picture 6" descr="RCFile.pd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752600" y="2209800"/>
              <a:ext cx="5867400" cy="3844159"/>
            </a:xfrm>
            <a:prstGeom prst="rect">
              <a:avLst/>
            </a:prstGeom>
          </p:spPr>
        </p:pic>
        <p:sp>
          <p:nvSpPr>
            <p:cNvPr id="8" name="TextBox 7"/>
            <p:cNvSpPr txBox="1"/>
            <p:nvPr/>
          </p:nvSpPr>
          <p:spPr>
            <a:xfrm>
              <a:off x="3898369" y="2133600"/>
              <a:ext cx="1207031" cy="461665"/>
            </a:xfrm>
            <a:prstGeom prst="rect">
              <a:avLst/>
            </a:prstGeom>
            <a:solidFill>
              <a:schemeClr val="tx1"/>
            </a:solidFill>
          </p:spPr>
          <p:txBody>
            <a:bodyPr wrap="none" rtlCol="0">
              <a:spAutoFit/>
            </a:bodyPr>
            <a:lstStyle/>
            <a:p>
              <a:r>
                <a:rPr lang="en-US" sz="2400" dirty="0" err="1" smtClean="0">
                  <a:solidFill>
                    <a:srgbClr val="000000"/>
                  </a:solidFill>
                  <a:latin typeface="Gill Sans"/>
                  <a:cs typeface="Gill Sans"/>
                </a:rPr>
                <a:t>RCFile</a:t>
              </a:r>
              <a:endParaRPr lang="en-US" sz="240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644269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“Trojan Layouts”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Jindal et al. (2011) Trojan Data Layouts: Right Shoes for a Running Elephant. </a:t>
            </a:r>
            <a:r>
              <a:rPr lang="en-US" sz="1000" b="0" dirty="0" err="1">
                <a:solidFill>
                  <a:schemeClr val="bg1"/>
                </a:solidFill>
              </a:rPr>
              <a:t>SoCC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5" name="Picture 4" descr="TrojanLayout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2133600"/>
            <a:ext cx="7247659" cy="2952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045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Separate logical from physical</a:t>
            </a:r>
          </a:p>
          <a:p>
            <a:r>
              <a:rPr lang="en-US" dirty="0" smtClean="0"/>
              <a:t>Preserve HDFS block structure</a:t>
            </a:r>
          </a:p>
          <a:p>
            <a:r>
              <a:rPr lang="en-US" dirty="0" smtClean="0"/>
              <a:t>Hide physical storage layout behind </a:t>
            </a:r>
            <a:r>
              <a:rPr lang="en-US" dirty="0" err="1" smtClean="0"/>
              <a:t>InputFormats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7481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Hadoop more efficient</a:t>
            </a:r>
            <a:endParaRPr lang="en-US" dirty="0" smtClean="0"/>
          </a:p>
          <a:p>
            <a:r>
              <a:rPr lang="en-US" dirty="0" smtClean="0"/>
              <a:t>Tweaking the MapReduce </a:t>
            </a:r>
            <a:r>
              <a:rPr lang="en-US" dirty="0" smtClean="0"/>
              <a:t>programming model</a:t>
            </a:r>
            <a:endParaRPr lang="en-US" dirty="0" smtClean="0"/>
          </a:p>
          <a:p>
            <a:r>
              <a:rPr lang="en-US" dirty="0" smtClean="0"/>
              <a:t>Beyond MapReduce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1247926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</a:t>
            </a:r>
            <a:r>
              <a:rPr lang="en-US" dirty="0" err="1" smtClean="0"/>
              <a:t>Grep</a:t>
            </a:r>
            <a:r>
              <a:rPr lang="en-US" dirty="0" smtClean="0"/>
              <a:t> </a:t>
            </a:r>
            <a:r>
              <a:rPr lang="en-US" dirty="0" smtClean="0">
                <a:solidFill>
                  <a:srgbClr val="FF0000"/>
                </a:solidFill>
              </a:rPr>
              <a:t>(Revisited)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5" name="Picture 4" descr="results-gre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52600"/>
            <a:ext cx="8229600" cy="3200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28800" y="5562600"/>
            <a:ext cx="5602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* FROM Data WHERE field LIKE ‘%XYZ%’;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6118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Select </a:t>
            </a:r>
            <a:r>
              <a:rPr lang="en-US" dirty="0">
                <a:solidFill>
                  <a:srgbClr val="FF0000"/>
                </a:solidFill>
              </a:rPr>
              <a:t>(Revisited)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38400" y="5715000"/>
            <a:ext cx="42479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pageURL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FROM Rankings WHERE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 &gt; X;</a:t>
            </a:r>
          </a:p>
        </p:txBody>
      </p:sp>
      <p:pic>
        <p:nvPicPr>
          <p:cNvPr id="3" name="Picture 2" descr="results-selec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1371600"/>
            <a:ext cx="5000625" cy="4200525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36863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SML-Card-Catalog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33400" y="5663624"/>
            <a:ext cx="43592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Indexes are a good thing!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(Card Catalog)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4761698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not in Hadoop?</a:t>
            </a:r>
            <a:endParaRPr lang="en-US" dirty="0"/>
          </a:p>
        </p:txBody>
      </p:sp>
      <p:sp>
        <p:nvSpPr>
          <p:cNvPr id="11" name="Content Placeholder 10"/>
          <p:cNvSpPr>
            <a:spLocks noGrp="1"/>
          </p:cNvSpPr>
          <p:nvPr>
            <p:ph idx="1"/>
          </p:nvPr>
        </p:nvSpPr>
        <p:spPr>
          <a:xfrm>
            <a:off x="381000" y="3886200"/>
            <a:ext cx="8458200" cy="2286000"/>
          </a:xfrm>
        </p:spPr>
        <p:txBody>
          <a:bodyPr/>
          <a:lstStyle/>
          <a:p>
            <a:r>
              <a:rPr lang="en-US" dirty="0"/>
              <a:t>Non-invasive</a:t>
            </a:r>
            <a:r>
              <a:rPr lang="en-US" dirty="0" smtClean="0"/>
              <a:t>: requires no changes to Hadoop infrastructure</a:t>
            </a:r>
          </a:p>
          <a:p>
            <a:r>
              <a:rPr lang="en-US" dirty="0" smtClean="0"/>
              <a:t>Useful for speeding up selections on joins</a:t>
            </a:r>
          </a:p>
          <a:p>
            <a:r>
              <a:rPr lang="en-US" dirty="0" smtClean="0"/>
              <a:t>Indexing building itself can be performed using MapReduce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572000" y="329624"/>
            <a:ext cx="425248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000000"/>
                </a:solidFill>
                <a:latin typeface="Gill Sans"/>
                <a:cs typeface="Gill Sans"/>
              </a:rPr>
              <a:t>No reason why not</a:t>
            </a:r>
            <a:endParaRPr lang="en-US" sz="32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Dittrich</a:t>
            </a:r>
            <a:r>
              <a:rPr lang="en-US" sz="1000" b="0" dirty="0">
                <a:solidFill>
                  <a:schemeClr val="bg1"/>
                </a:solidFill>
              </a:rPr>
              <a:t> et al. (2010) Hadoop++: Making a Yellow Elephant Run Like a Cheetah (Without It Even Noticing).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4" name="Picture 3" descr="index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1524000"/>
            <a:ext cx="64008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0834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Major Step Backwards?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MapReduce is a step backward in database access:</a:t>
            </a:r>
          </a:p>
          <a:p>
            <a:pPr lvl="1"/>
            <a:r>
              <a:rPr lang="en-US" dirty="0" smtClean="0"/>
              <a:t>Schemas are good</a:t>
            </a:r>
          </a:p>
          <a:p>
            <a:pPr lvl="1"/>
            <a:r>
              <a:rPr lang="en-US" dirty="0" smtClean="0"/>
              <a:t>Separation of the schema from the application is good</a:t>
            </a:r>
          </a:p>
          <a:p>
            <a:pPr lvl="1"/>
            <a:r>
              <a:rPr lang="en-US" dirty="0" smtClean="0"/>
              <a:t>High-level access languages are good</a:t>
            </a:r>
          </a:p>
          <a:p>
            <a:r>
              <a:rPr lang="en-US" dirty="0" smtClean="0"/>
              <a:t>MapReduce is poor implementation</a:t>
            </a:r>
          </a:p>
          <a:p>
            <a:pPr lvl="1"/>
            <a:r>
              <a:rPr lang="en-US" dirty="0" smtClean="0"/>
              <a:t>Brute force and only brute force (no indexes, for example)</a:t>
            </a:r>
          </a:p>
          <a:p>
            <a:r>
              <a:rPr lang="en-US" dirty="0" smtClean="0"/>
              <a:t>MapReduce is not novel</a:t>
            </a:r>
          </a:p>
          <a:p>
            <a:r>
              <a:rPr lang="en-US" dirty="0" smtClean="0"/>
              <a:t>MapReduce is missing features</a:t>
            </a:r>
          </a:p>
          <a:p>
            <a:pPr lvl="1"/>
            <a:r>
              <a:rPr lang="en-US" dirty="0" smtClean="0"/>
              <a:t>Bulk loader, indexing, updates, transactions…</a:t>
            </a:r>
          </a:p>
          <a:p>
            <a:r>
              <a:rPr lang="en-US" dirty="0" smtClean="0"/>
              <a:t>MapReduce is incompatible with DMBS tools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1371600"/>
            <a:ext cx="575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3600" dirty="0">
              <a:solidFill>
                <a:srgbClr val="008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781800" y="1715869"/>
            <a:ext cx="575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3600" dirty="0">
              <a:solidFill>
                <a:srgbClr val="008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315200" y="3011269"/>
            <a:ext cx="57532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✔</a:t>
            </a:r>
            <a:endParaRPr lang="en-US" sz="3600" dirty="0">
              <a:solidFill>
                <a:srgbClr val="008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Blog post by DeWitt and </a:t>
            </a:r>
            <a:r>
              <a:rPr lang="en-US" sz="1000" b="0" dirty="0" err="1">
                <a:solidFill>
                  <a:schemeClr val="bg1"/>
                </a:solidFill>
              </a:rPr>
              <a:t>Stonebraker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65440" y="5029200"/>
            <a:ext cx="568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  <a:latin typeface="Lucida Handwriting"/>
                <a:ea typeface="Zapf Dingbats"/>
                <a:cs typeface="Lucida Handwriting"/>
                <a:sym typeface="Zapf Dingbats"/>
              </a:rPr>
              <a:t>?</a:t>
            </a:r>
            <a:endParaRPr lang="en-US" sz="3600" dirty="0">
              <a:solidFill>
                <a:srgbClr val="008000"/>
              </a:solidFill>
              <a:latin typeface="Lucida Handwriting"/>
              <a:cs typeface="Lucida Handwriting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029200" y="2173069"/>
            <a:ext cx="56876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solidFill>
                  <a:srgbClr val="008000"/>
                </a:solidFill>
                <a:latin typeface="Lucida Handwriting"/>
                <a:ea typeface="Zapf Dingbats"/>
                <a:cs typeface="Lucida Handwriting"/>
                <a:sym typeface="Zapf Dingbats"/>
              </a:rPr>
              <a:t>?</a:t>
            </a:r>
            <a:endParaRPr lang="en-US" sz="3600" dirty="0">
              <a:solidFill>
                <a:srgbClr val="008000"/>
              </a:solidFill>
              <a:latin typeface="Lucida Handwriting"/>
              <a:cs typeface="Lucida Handwriting"/>
            </a:endParaRPr>
          </a:p>
        </p:txBody>
      </p:sp>
    </p:spTree>
    <p:extLst>
      <p:ext uri="{BB962C8B-B14F-4D97-AF65-F5344CB8AC3E}">
        <p14:creationId xmlns:p14="http://schemas.microsoft.com/office/powerpoint/2010/main" val="12138108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0" grpId="0"/>
      <p:bldP spid="1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00px-Truie-large-whit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62000" y="457200"/>
            <a:ext cx="77016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Franklin Gothic Book"/>
              </a:rPr>
              <a:t>Pig</a:t>
            </a:r>
            <a:r>
              <a:rPr lang="en-US" sz="3200" b="0" dirty="0" smtClean="0">
                <a:latin typeface="Gill Sans"/>
                <a:cs typeface="Franklin Gothic Book"/>
              </a:rPr>
              <a:t>!</a:t>
            </a:r>
            <a:endParaRPr lang="en-US" sz="3200" b="0" dirty="0">
              <a:latin typeface="Gill Sans"/>
              <a:cs typeface="Franklin Gothic Book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(Pig)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9010990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Pig: Example</a:t>
            </a:r>
            <a:endParaRPr lang="en-US" dirty="0"/>
          </a:p>
        </p:txBody>
      </p:sp>
      <p:graphicFrame>
        <p:nvGraphicFramePr>
          <p:cNvPr id="16" name="Content Placeholder 4"/>
          <p:cNvGraphicFramePr>
            <a:graphicFrameLocks/>
          </p:cNvGraphicFramePr>
          <p:nvPr/>
        </p:nvGraphicFramePr>
        <p:xfrm>
          <a:off x="442912" y="2438400"/>
          <a:ext cx="4052888" cy="2947990"/>
        </p:xfrm>
        <a:graphic>
          <a:graphicData uri="http://schemas.openxmlformats.org/drawingml/2006/table">
            <a:tbl>
              <a:tblPr/>
              <a:tblGrid>
                <a:gridCol w="1004888"/>
                <a:gridCol w="2058987"/>
                <a:gridCol w="989013"/>
              </a:tblGrid>
              <a:tr h="60483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User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Url</a:t>
                      </a:r>
                      <a:endParaRPr kumimoji="0" 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Calibri" pitchFamily="-65" charset="0"/>
                        <a:ea typeface="ＭＳ Ｐゴシック" pitchFamily="48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Time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Amy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cnn.com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8:00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Amy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bbc.com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10:00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Amy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flickr.com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10:05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Fred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cnn.com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12:00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graphicFrame>
        <p:nvGraphicFramePr>
          <p:cNvPr id="17" name="Content Placeholder 4"/>
          <p:cNvGraphicFramePr>
            <a:graphicFrameLocks noGrp="1"/>
          </p:cNvGraphicFramePr>
          <p:nvPr/>
        </p:nvGraphicFramePr>
        <p:xfrm>
          <a:off x="4876800" y="2438400"/>
          <a:ext cx="3657600" cy="2947990"/>
        </p:xfrm>
        <a:graphic>
          <a:graphicData uri="http://schemas.openxmlformats.org/drawingml/2006/table">
            <a:tbl>
              <a:tblPr/>
              <a:tblGrid>
                <a:gridCol w="1295400"/>
                <a:gridCol w="1143000"/>
                <a:gridCol w="1219200"/>
              </a:tblGrid>
              <a:tr h="60483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Url</a:t>
                      </a:r>
                      <a:endParaRPr kumimoji="0" lang="en-US" sz="1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2"/>
                        </a:solidFill>
                        <a:effectLst/>
                        <a:latin typeface="Calibri" pitchFamily="-65" charset="0"/>
                        <a:ea typeface="ＭＳ Ｐゴシック" pitchFamily="48" charset="-128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Category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800" b="1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PageRank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4F81BD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cnn.com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News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0.9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bbc.com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News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0.8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flickr.com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Photos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0.7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</a:tr>
              <a:tr h="585788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espn.com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Sports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lvl="0" indent="0" algn="ctr" defTabSz="914400" rtl="0" eaLnBrk="1" fontAlgn="base" latinLnBrk="0" hangingPunct="1">
                        <a:lnSpc>
                          <a:spcPct val="100000"/>
                        </a:lnSpc>
                        <a:spcBef>
                          <a:spcPct val="2000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20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2"/>
                          </a:solidFill>
                          <a:effectLst/>
                          <a:latin typeface="Calibri" pitchFamily="-65" charset="0"/>
                          <a:ea typeface="ＭＳ Ｐゴシック" pitchFamily="48" charset="-128"/>
                        </a:rPr>
                        <a:t>0.9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ysClr val="window" lastClr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</a:tr>
            </a:tbl>
          </a:graphicData>
        </a:graphic>
      </p:graphicFrame>
      <p:sp>
        <p:nvSpPr>
          <p:cNvPr id="18" name="TextBox 17"/>
          <p:cNvSpPr txBox="1">
            <a:spLocks noChangeArrowheads="1"/>
          </p:cNvSpPr>
          <p:nvPr/>
        </p:nvSpPr>
        <p:spPr bwMode="auto">
          <a:xfrm>
            <a:off x="2093913" y="1752600"/>
            <a:ext cx="86360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457200">
              <a:defRPr/>
            </a:pPr>
            <a:r>
              <a:rPr lang="en-US" sz="2000" dirty="0">
                <a:solidFill>
                  <a:schemeClr val="bg1"/>
                </a:solidFill>
                <a:latin typeface="+mn-lt"/>
                <a:ea typeface="ＭＳ Ｐゴシック" pitchFamily="48" charset="-128"/>
              </a:rPr>
              <a:t>Visits</a:t>
            </a:r>
            <a:endParaRPr lang="en-US" sz="1200" dirty="0">
              <a:solidFill>
                <a:schemeClr val="bg1"/>
              </a:solidFill>
              <a:latin typeface="+mn-lt"/>
              <a:ea typeface="ＭＳ Ｐゴシック" pitchFamily="48" charset="-128"/>
            </a:endParaRPr>
          </a:p>
        </p:txBody>
      </p:sp>
      <p:sp>
        <p:nvSpPr>
          <p:cNvPr id="19" name="TextBox 18"/>
          <p:cNvSpPr txBox="1">
            <a:spLocks noChangeArrowheads="1"/>
          </p:cNvSpPr>
          <p:nvPr/>
        </p:nvSpPr>
        <p:spPr bwMode="auto">
          <a:xfrm>
            <a:off x="6164262" y="1752600"/>
            <a:ext cx="115093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defTabSz="457200">
              <a:defRPr/>
            </a:pPr>
            <a:r>
              <a:rPr lang="en-US" sz="2000" dirty="0" err="1">
                <a:solidFill>
                  <a:schemeClr val="bg1"/>
                </a:solidFill>
                <a:latin typeface="+mn-lt"/>
                <a:ea typeface="ＭＳ Ｐゴシック" pitchFamily="48" charset="-128"/>
              </a:rPr>
              <a:t>Url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ＭＳ Ｐゴシック" pitchFamily="48" charset="-128"/>
              </a:rPr>
              <a:t>  Info</a:t>
            </a:r>
            <a:endParaRPr lang="en-US" sz="1200" dirty="0">
              <a:solidFill>
                <a:schemeClr val="bg1"/>
              </a:solidFill>
              <a:latin typeface="+mn-lt"/>
              <a:ea typeface="ＭＳ Ｐゴシック" pitchFamily="48" charset="-128"/>
            </a:endParaRPr>
          </a:p>
        </p:txBody>
      </p:sp>
      <p:grpSp>
        <p:nvGrpSpPr>
          <p:cNvPr id="20" name="Group 8"/>
          <p:cNvGrpSpPr>
            <a:grpSpLocks/>
          </p:cNvGrpSpPr>
          <p:nvPr/>
        </p:nvGrpSpPr>
        <p:grpSpPr bwMode="auto">
          <a:xfrm>
            <a:off x="2500312" y="5486400"/>
            <a:ext cx="76200" cy="533400"/>
            <a:chOff x="1931889" y="4648200"/>
            <a:chExt cx="76200" cy="533400"/>
          </a:xfrm>
        </p:grpSpPr>
        <p:sp>
          <p:nvSpPr>
            <p:cNvPr id="21" name="Oval 20"/>
            <p:cNvSpPr>
              <a:spLocks noChangeArrowheads="1"/>
            </p:cNvSpPr>
            <p:nvPr/>
          </p:nvSpPr>
          <p:spPr bwMode="auto">
            <a:xfrm>
              <a:off x="1931889" y="46482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  <p:sp>
          <p:nvSpPr>
            <p:cNvPr id="22" name="Oval 21"/>
            <p:cNvSpPr>
              <a:spLocks noChangeArrowheads="1"/>
            </p:cNvSpPr>
            <p:nvPr/>
          </p:nvSpPr>
          <p:spPr bwMode="auto">
            <a:xfrm>
              <a:off x="1931889" y="48768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  <p:sp>
          <p:nvSpPr>
            <p:cNvPr id="23" name="Oval 22"/>
            <p:cNvSpPr>
              <a:spLocks noChangeArrowheads="1"/>
            </p:cNvSpPr>
            <p:nvPr/>
          </p:nvSpPr>
          <p:spPr bwMode="auto">
            <a:xfrm>
              <a:off x="1931889" y="51054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</p:grpSp>
      <p:grpSp>
        <p:nvGrpSpPr>
          <p:cNvPr id="24" name="Group 12"/>
          <p:cNvGrpSpPr>
            <a:grpSpLocks/>
          </p:cNvGrpSpPr>
          <p:nvPr/>
        </p:nvGrpSpPr>
        <p:grpSpPr bwMode="auto">
          <a:xfrm>
            <a:off x="6781800" y="5486400"/>
            <a:ext cx="76200" cy="533400"/>
            <a:chOff x="1931889" y="4648200"/>
            <a:chExt cx="76200" cy="533400"/>
          </a:xfrm>
        </p:grpSpPr>
        <p:sp>
          <p:nvSpPr>
            <p:cNvPr id="25" name="Oval 24"/>
            <p:cNvSpPr>
              <a:spLocks noChangeArrowheads="1"/>
            </p:cNvSpPr>
            <p:nvPr/>
          </p:nvSpPr>
          <p:spPr bwMode="auto">
            <a:xfrm>
              <a:off x="1931889" y="46482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  <p:sp>
          <p:nvSpPr>
            <p:cNvPr id="26" name="Oval 25"/>
            <p:cNvSpPr>
              <a:spLocks noChangeArrowheads="1"/>
            </p:cNvSpPr>
            <p:nvPr/>
          </p:nvSpPr>
          <p:spPr bwMode="auto">
            <a:xfrm>
              <a:off x="1931889" y="48768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  <p:sp>
          <p:nvSpPr>
            <p:cNvPr id="27" name="Oval 26"/>
            <p:cNvSpPr>
              <a:spLocks noChangeArrowheads="1"/>
            </p:cNvSpPr>
            <p:nvPr/>
          </p:nvSpPr>
          <p:spPr bwMode="auto">
            <a:xfrm>
              <a:off x="1931889" y="5105400"/>
              <a:ext cx="76200" cy="76200"/>
            </a:xfrm>
            <a:prstGeom prst="ellipse">
              <a:avLst/>
            </a:prstGeom>
            <a:gradFill rotWithShape="1">
              <a:gsLst>
                <a:gs pos="0">
                  <a:srgbClr val="9BC1FF"/>
                </a:gs>
                <a:gs pos="100000">
                  <a:srgbClr val="3F80CD"/>
                </a:gs>
              </a:gsLst>
              <a:lin ang="5400000"/>
            </a:gradFill>
            <a:ln w="9525">
              <a:solidFill>
                <a:srgbClr val="4A7EBB"/>
              </a:solidFill>
              <a:round/>
              <a:headEnd/>
              <a:tailEnd/>
            </a:ln>
            <a:effectLst>
              <a:outerShdw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/>
            <a:p>
              <a:pPr algn="ctr" defTabSz="457200">
                <a:defRPr/>
              </a:pPr>
              <a:endParaRPr lang="en-US">
                <a:solidFill>
                  <a:schemeClr val="bg1"/>
                </a:solidFill>
                <a:latin typeface="Calibri" pitchFamily="-65" charset="0"/>
                <a:ea typeface="ＭＳ Ｐゴシック" pitchFamily="48" charset="-128"/>
              </a:endParaRPr>
            </a:p>
          </p:txBody>
        </p:sp>
      </p:grpSp>
      <p:sp>
        <p:nvSpPr>
          <p:cNvPr id="28" name="TextBox 3"/>
          <p:cNvSpPr txBox="1">
            <a:spLocks noChangeArrowheads="1"/>
          </p:cNvSpPr>
          <p:nvPr/>
        </p:nvSpPr>
        <p:spPr bwMode="auto">
          <a:xfrm>
            <a:off x="442913" y="1143000"/>
            <a:ext cx="8320087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defTabSz="457200">
              <a:defRPr/>
            </a:pPr>
            <a:r>
              <a:rPr lang="en-US" sz="2000" dirty="0" smtClean="0">
                <a:solidFill>
                  <a:schemeClr val="bg1"/>
                </a:solidFill>
                <a:latin typeface="+mn-lt"/>
                <a:ea typeface="ＭＳ Ｐゴシック" pitchFamily="48" charset="-128"/>
              </a:rPr>
              <a:t>Task: </a:t>
            </a:r>
            <a:r>
              <a:rPr lang="en-US" sz="2000" dirty="0">
                <a:solidFill>
                  <a:schemeClr val="bg1"/>
                </a:solidFill>
                <a:latin typeface="+mn-lt"/>
                <a:ea typeface="ＭＳ Ｐゴシック" pitchFamily="48" charset="-128"/>
              </a:rPr>
              <a:t>Find the top 10 most visited pages in each category</a:t>
            </a:r>
          </a:p>
        </p:txBody>
      </p:sp>
      <p:sp>
        <p:nvSpPr>
          <p:cNvPr id="55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</p:spTree>
    <p:extLst>
      <p:ext uri="{BB962C8B-B14F-4D97-AF65-F5344CB8AC3E}">
        <p14:creationId xmlns:p14="http://schemas.microsoft.com/office/powerpoint/2010/main" val="40074766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/>
          <p:cNvCxnSpPr>
            <a:cxnSpLocks noChangeShapeType="1"/>
          </p:cNvCxnSpPr>
          <p:nvPr/>
        </p:nvCxnSpPr>
        <p:spPr bwMode="auto">
          <a:xfrm>
            <a:off x="1828800" y="1905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4154488" y="35814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1" name="Straight Arrow Connector 40"/>
          <p:cNvCxnSpPr>
            <a:cxnSpLocks noChangeShapeType="1"/>
            <a:stCxn id="35" idx="2"/>
          </p:cNvCxnSpPr>
          <p:nvPr/>
        </p:nvCxnSpPr>
        <p:spPr bwMode="auto">
          <a:xfrm rot="5400000">
            <a:off x="6096000" y="33528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5" name="Straight Arrow Connector 44"/>
          <p:cNvCxnSpPr>
            <a:cxnSpLocks noChangeShapeType="1"/>
          </p:cNvCxnSpPr>
          <p:nvPr/>
        </p:nvCxnSpPr>
        <p:spPr bwMode="auto">
          <a:xfrm>
            <a:off x="2971800" y="2667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 Query Plan</a:t>
            </a:r>
            <a:endParaRPr lang="en-US" dirty="0"/>
          </a:p>
        </p:txBody>
      </p:sp>
      <p:sp>
        <p:nvSpPr>
          <p:cNvPr id="32" name="Rounded Rectangle 31"/>
          <p:cNvSpPr>
            <a:spLocks noChangeArrowheads="1"/>
          </p:cNvSpPr>
          <p:nvPr/>
        </p:nvSpPr>
        <p:spPr bwMode="auto">
          <a:xfrm>
            <a:off x="762000" y="1447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Visits</a:t>
            </a:r>
          </a:p>
        </p:txBody>
      </p:sp>
      <p:sp>
        <p:nvSpPr>
          <p:cNvPr id="33" name="Rounded Rectangle 32"/>
          <p:cNvSpPr>
            <a:spLocks noChangeArrowheads="1"/>
          </p:cNvSpPr>
          <p:nvPr/>
        </p:nvSpPr>
        <p:spPr bwMode="auto">
          <a:xfrm>
            <a:off x="1524000" y="2209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url</a:t>
            </a:r>
          </a:p>
        </p:txBody>
      </p:sp>
      <p:sp>
        <p:nvSpPr>
          <p:cNvPr id="34" name="Rounded Rectangle 33"/>
          <p:cNvSpPr>
            <a:spLocks noChangeArrowheads="1"/>
          </p:cNvSpPr>
          <p:nvPr/>
        </p:nvSpPr>
        <p:spPr bwMode="auto">
          <a:xfrm>
            <a:off x="2743200" y="29718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url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count</a:t>
            </a:r>
          </a:p>
        </p:txBody>
      </p:sp>
      <p:sp>
        <p:nvSpPr>
          <p:cNvPr id="35" name="Rounded Rectangle 34"/>
          <p:cNvSpPr>
            <a:spLocks noChangeArrowheads="1"/>
          </p:cNvSpPr>
          <p:nvPr/>
        </p:nvSpPr>
        <p:spPr bwMode="auto">
          <a:xfrm>
            <a:off x="5715000" y="30480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Url Info</a:t>
            </a:r>
          </a:p>
        </p:txBody>
      </p:sp>
      <p:sp>
        <p:nvSpPr>
          <p:cNvPr id="36" name="Rounded Rectangle 35"/>
          <p:cNvSpPr>
            <a:spLocks noChangeArrowheads="1"/>
          </p:cNvSpPr>
          <p:nvPr/>
        </p:nvSpPr>
        <p:spPr bwMode="auto">
          <a:xfrm>
            <a:off x="4343400" y="3962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Join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on url</a:t>
            </a:r>
          </a:p>
        </p:txBody>
      </p:sp>
      <p:sp>
        <p:nvSpPr>
          <p:cNvPr id="37" name="Rounded Rectangle 36"/>
          <p:cNvSpPr>
            <a:spLocks noChangeArrowheads="1"/>
          </p:cNvSpPr>
          <p:nvPr/>
        </p:nvSpPr>
        <p:spPr bwMode="auto">
          <a:xfrm>
            <a:off x="4343400" y="4724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category</a:t>
            </a:r>
          </a:p>
        </p:txBody>
      </p:sp>
      <p:sp>
        <p:nvSpPr>
          <p:cNvPr id="38" name="Rounded Rectangle 37"/>
          <p:cNvSpPr>
            <a:spLocks noChangeArrowheads="1"/>
          </p:cNvSpPr>
          <p:nvPr/>
        </p:nvSpPr>
        <p:spPr bwMode="auto">
          <a:xfrm>
            <a:off x="4154488" y="54864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category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top10(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urls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)</a:t>
            </a:r>
          </a:p>
        </p:txBody>
      </p:sp>
      <p:cxnSp>
        <p:nvCxnSpPr>
          <p:cNvPr id="42" name="Straight Arrow Connector 41"/>
          <p:cNvCxnSpPr>
            <a:cxnSpLocks noChangeShapeType="1"/>
            <a:stCxn id="36" idx="2"/>
            <a:endCxn id="37" idx="0"/>
          </p:cNvCxnSpPr>
          <p:nvPr/>
        </p:nvCxnSpPr>
        <p:spPr bwMode="auto">
          <a:xfrm rot="5400000">
            <a:off x="5181601" y="45720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3" name="Straight Arrow Connector 42"/>
          <p:cNvCxnSpPr>
            <a:cxnSpLocks noChangeShapeType="1"/>
            <a:stCxn id="37" idx="2"/>
            <a:endCxn id="38" idx="0"/>
          </p:cNvCxnSpPr>
          <p:nvPr/>
        </p:nvCxnSpPr>
        <p:spPr bwMode="auto">
          <a:xfrm rot="16200000" flipH="1">
            <a:off x="5182394" y="53332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4" name="Straight Arrow Connector 43"/>
          <p:cNvCxnSpPr>
            <a:cxnSpLocks noChangeShapeType="1"/>
          </p:cNvCxnSpPr>
          <p:nvPr/>
        </p:nvCxnSpPr>
        <p:spPr bwMode="auto">
          <a:xfrm rot="16200000" flipH="1">
            <a:off x="5183188" y="62484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8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</p:spTree>
    <p:extLst>
      <p:ext uri="{BB962C8B-B14F-4D97-AF65-F5344CB8AC3E}">
        <p14:creationId xmlns:p14="http://schemas.microsoft.com/office/powerpoint/2010/main" val="20820646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 Script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371600"/>
            <a:ext cx="8305800" cy="44958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visits =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load</a:t>
            </a:r>
            <a:r>
              <a:rPr lang="en-US" sz="2400" b="0" kern="0" dirty="0">
                <a:latin typeface="+mn-lt"/>
              </a:rPr>
              <a:t> </a:t>
            </a:r>
            <a:r>
              <a:rPr lang="en-US" sz="2400" b="0" kern="0" dirty="0">
                <a:solidFill>
                  <a:schemeClr val="accent2"/>
                </a:solidFill>
                <a:latin typeface="+mn-lt"/>
              </a:rPr>
              <a:t>‘/data/visits’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as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(user,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, time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gVisits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= </a:t>
            </a:r>
            <a:r>
              <a:rPr lang="en-US" sz="2400" b="0" kern="0" dirty="0" smtClean="0">
                <a:solidFill>
                  <a:srgbClr val="F79646"/>
                </a:solidFill>
                <a:latin typeface="+mn-lt"/>
              </a:rPr>
              <a:t>group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visits </a:t>
            </a:r>
            <a:r>
              <a:rPr lang="en-US" sz="2400" b="0" kern="0" dirty="0" smtClean="0">
                <a:solidFill>
                  <a:srgbClr val="F79646"/>
                </a:solidFill>
                <a:latin typeface="+mn-lt"/>
              </a:rPr>
              <a:t>by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visitCounts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=</a:t>
            </a:r>
            <a:r>
              <a:rPr lang="en-US" sz="2400" b="0" kern="0" dirty="0" smtClean="0">
                <a:latin typeface="+mn-lt"/>
              </a:rPr>
              <a:t> </a:t>
            </a:r>
            <a:r>
              <a:rPr lang="en-US" sz="2400" b="0" kern="0" dirty="0" err="1">
                <a:solidFill>
                  <a:srgbClr val="F79646"/>
                </a:solidFill>
                <a:latin typeface="+mn-lt"/>
              </a:rPr>
              <a:t>foreach</a:t>
            </a:r>
            <a:r>
              <a:rPr lang="en-US" sz="2400" b="0" kern="0" dirty="0"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gVisits</a:t>
            </a:r>
            <a:r>
              <a:rPr lang="en-US" sz="2400" b="0" kern="0" dirty="0">
                <a:latin typeface="+mn-lt"/>
              </a:rPr>
              <a:t>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generate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, count(visits);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urlInfo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=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load</a:t>
            </a:r>
            <a:r>
              <a:rPr lang="en-US" sz="2400" b="0" kern="0" dirty="0">
                <a:latin typeface="+mn-lt"/>
              </a:rPr>
              <a:t> </a:t>
            </a:r>
            <a:r>
              <a:rPr lang="en-US" sz="2400" b="0" kern="0" dirty="0">
                <a:solidFill>
                  <a:srgbClr val="C0504D"/>
                </a:solidFill>
                <a:latin typeface="+mn-lt"/>
              </a:rPr>
              <a:t>‘/data/</a:t>
            </a:r>
            <a:r>
              <a:rPr lang="en-US" sz="2400" b="0" kern="0" dirty="0" err="1">
                <a:solidFill>
                  <a:srgbClr val="C0504D"/>
                </a:solidFill>
                <a:latin typeface="+mn-lt"/>
              </a:rPr>
              <a:t>urlInfo</a:t>
            </a:r>
            <a:r>
              <a:rPr lang="en-US" sz="2400" b="0" kern="0" dirty="0">
                <a:solidFill>
                  <a:srgbClr val="C0504D"/>
                </a:solidFill>
                <a:latin typeface="+mn-lt"/>
              </a:rPr>
              <a:t>’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as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(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, category,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pRank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visitCounts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=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join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visitCounts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by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,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urlInfo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by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url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 smtClean="0">
                <a:solidFill>
                  <a:schemeClr val="bg1"/>
                </a:solidFill>
                <a:latin typeface="+mn-lt"/>
              </a:rPr>
              <a:t>gCategories</a:t>
            </a:r>
            <a:r>
              <a:rPr lang="en-US" sz="2400" b="0" kern="0" dirty="0" smtClean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=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group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visitCounts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by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category;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topUrls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= </a:t>
            </a:r>
            <a:r>
              <a:rPr lang="en-US" sz="2400" b="0" kern="0" dirty="0" err="1">
                <a:solidFill>
                  <a:srgbClr val="F79646"/>
                </a:solidFill>
                <a:latin typeface="+mn-lt"/>
              </a:rPr>
              <a:t>foreach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gCategories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</a:t>
            </a:r>
            <a:r>
              <a:rPr lang="en-US" sz="2400" b="0" kern="0" dirty="0">
                <a:solidFill>
                  <a:srgbClr val="F79646"/>
                </a:solidFill>
                <a:latin typeface="+mn-lt"/>
              </a:rPr>
              <a:t>generate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top(visitCounts,10);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endParaRPr lang="en-US" sz="2400" b="0" kern="0" dirty="0">
              <a:latin typeface="+mn-lt"/>
            </a:endParaRP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store 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topUrls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 into ‘/data/</a:t>
            </a:r>
            <a:r>
              <a:rPr lang="en-US" sz="2400" b="0" kern="0" dirty="0" err="1">
                <a:solidFill>
                  <a:schemeClr val="bg1"/>
                </a:solidFill>
                <a:latin typeface="+mn-lt"/>
              </a:rPr>
              <a:t>topUrls</a:t>
            </a:r>
            <a:r>
              <a:rPr lang="en-US" sz="2400" b="0" kern="0" dirty="0">
                <a:solidFill>
                  <a:schemeClr val="bg1"/>
                </a:solidFill>
                <a:latin typeface="+mn-lt"/>
              </a:rPr>
              <a:t>’;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</p:spTree>
    <p:extLst>
      <p:ext uri="{BB962C8B-B14F-4D97-AF65-F5344CB8AC3E}">
        <p14:creationId xmlns:p14="http://schemas.microsoft.com/office/powerpoint/2010/main" val="11198905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Arrow Connector 56"/>
          <p:cNvCxnSpPr>
            <a:cxnSpLocks noChangeShapeType="1"/>
          </p:cNvCxnSpPr>
          <p:nvPr/>
        </p:nvCxnSpPr>
        <p:spPr bwMode="auto">
          <a:xfrm>
            <a:off x="1828800" y="1905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58" name="Straight Arrow Connector 57"/>
          <p:cNvCxnSpPr>
            <a:cxnSpLocks noChangeShapeType="1"/>
          </p:cNvCxnSpPr>
          <p:nvPr/>
        </p:nvCxnSpPr>
        <p:spPr bwMode="auto">
          <a:xfrm>
            <a:off x="4154488" y="35814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59" name="Straight Arrow Connector 58"/>
          <p:cNvCxnSpPr>
            <a:cxnSpLocks noChangeShapeType="1"/>
            <a:stCxn id="64" idx="2"/>
          </p:cNvCxnSpPr>
          <p:nvPr/>
        </p:nvCxnSpPr>
        <p:spPr bwMode="auto">
          <a:xfrm rot="5400000">
            <a:off x="6096000" y="33528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60" name="Straight Arrow Connector 59"/>
          <p:cNvCxnSpPr>
            <a:cxnSpLocks noChangeShapeType="1"/>
          </p:cNvCxnSpPr>
          <p:nvPr/>
        </p:nvCxnSpPr>
        <p:spPr bwMode="auto">
          <a:xfrm>
            <a:off x="2971800" y="2667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1" name="Rounded Rectangle 60"/>
          <p:cNvSpPr>
            <a:spLocks noChangeArrowheads="1"/>
          </p:cNvSpPr>
          <p:nvPr/>
        </p:nvSpPr>
        <p:spPr bwMode="auto">
          <a:xfrm>
            <a:off x="762000" y="1447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Visits</a:t>
            </a:r>
          </a:p>
        </p:txBody>
      </p:sp>
      <p:sp>
        <p:nvSpPr>
          <p:cNvPr id="62" name="Rounded Rectangle 61"/>
          <p:cNvSpPr>
            <a:spLocks noChangeArrowheads="1"/>
          </p:cNvSpPr>
          <p:nvPr/>
        </p:nvSpPr>
        <p:spPr bwMode="auto">
          <a:xfrm>
            <a:off x="1524000" y="2209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url</a:t>
            </a:r>
          </a:p>
        </p:txBody>
      </p:sp>
      <p:sp>
        <p:nvSpPr>
          <p:cNvPr id="63" name="Rounded Rectangle 62"/>
          <p:cNvSpPr>
            <a:spLocks noChangeArrowheads="1"/>
          </p:cNvSpPr>
          <p:nvPr/>
        </p:nvSpPr>
        <p:spPr bwMode="auto">
          <a:xfrm>
            <a:off x="2743200" y="29718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url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count</a:t>
            </a:r>
          </a:p>
        </p:txBody>
      </p:sp>
      <p:sp>
        <p:nvSpPr>
          <p:cNvPr id="64" name="Rounded Rectangle 63"/>
          <p:cNvSpPr>
            <a:spLocks noChangeArrowheads="1"/>
          </p:cNvSpPr>
          <p:nvPr/>
        </p:nvSpPr>
        <p:spPr bwMode="auto">
          <a:xfrm>
            <a:off x="5715000" y="30480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Url Info</a:t>
            </a:r>
          </a:p>
        </p:txBody>
      </p:sp>
      <p:sp>
        <p:nvSpPr>
          <p:cNvPr id="65" name="Rounded Rectangle 64"/>
          <p:cNvSpPr>
            <a:spLocks noChangeArrowheads="1"/>
          </p:cNvSpPr>
          <p:nvPr/>
        </p:nvSpPr>
        <p:spPr bwMode="auto">
          <a:xfrm>
            <a:off x="4343400" y="3962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Join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on url</a:t>
            </a:r>
          </a:p>
        </p:txBody>
      </p:sp>
      <p:sp>
        <p:nvSpPr>
          <p:cNvPr id="66" name="Rounded Rectangle 65"/>
          <p:cNvSpPr>
            <a:spLocks noChangeArrowheads="1"/>
          </p:cNvSpPr>
          <p:nvPr/>
        </p:nvSpPr>
        <p:spPr bwMode="auto">
          <a:xfrm>
            <a:off x="4343400" y="4724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category</a:t>
            </a:r>
          </a:p>
        </p:txBody>
      </p:sp>
      <p:sp>
        <p:nvSpPr>
          <p:cNvPr id="67" name="Rounded Rectangle 66"/>
          <p:cNvSpPr>
            <a:spLocks noChangeArrowheads="1"/>
          </p:cNvSpPr>
          <p:nvPr/>
        </p:nvSpPr>
        <p:spPr bwMode="auto">
          <a:xfrm>
            <a:off x="4154488" y="54864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category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top10(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urls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)</a:t>
            </a:r>
          </a:p>
        </p:txBody>
      </p:sp>
      <p:cxnSp>
        <p:nvCxnSpPr>
          <p:cNvPr id="68" name="Straight Arrow Connector 67"/>
          <p:cNvCxnSpPr>
            <a:cxnSpLocks noChangeShapeType="1"/>
            <a:stCxn id="65" idx="2"/>
            <a:endCxn id="66" idx="0"/>
          </p:cNvCxnSpPr>
          <p:nvPr/>
        </p:nvCxnSpPr>
        <p:spPr bwMode="auto">
          <a:xfrm rot="5400000">
            <a:off x="5181601" y="45720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69" name="Straight Arrow Connector 68"/>
          <p:cNvCxnSpPr>
            <a:cxnSpLocks noChangeShapeType="1"/>
            <a:stCxn id="66" idx="2"/>
            <a:endCxn id="67" idx="0"/>
          </p:cNvCxnSpPr>
          <p:nvPr/>
        </p:nvCxnSpPr>
        <p:spPr bwMode="auto">
          <a:xfrm rot="16200000" flipH="1">
            <a:off x="5182394" y="53332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70" name="Straight Arrow Connector 69"/>
          <p:cNvCxnSpPr>
            <a:cxnSpLocks noChangeShapeType="1"/>
          </p:cNvCxnSpPr>
          <p:nvPr/>
        </p:nvCxnSpPr>
        <p:spPr bwMode="auto">
          <a:xfrm rot="16200000" flipH="1">
            <a:off x="5183188" y="62484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 Script in Hadoop</a:t>
            </a:r>
            <a:endParaRPr lang="en-US" dirty="0"/>
          </a:p>
        </p:txBody>
      </p:sp>
      <p:sp>
        <p:nvSpPr>
          <p:cNvPr id="44" name="Rounded Rectangle 43"/>
          <p:cNvSpPr>
            <a:spLocks noChangeArrowheads="1"/>
          </p:cNvSpPr>
          <p:nvPr/>
        </p:nvSpPr>
        <p:spPr bwMode="auto">
          <a:xfrm>
            <a:off x="533400" y="1371600"/>
            <a:ext cx="3200400" cy="990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3048000" y="1304925"/>
            <a:ext cx="76014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 dirty="0">
                <a:solidFill>
                  <a:schemeClr val="bg1"/>
                </a:solidFill>
                <a:latin typeface="Calibri" pitchFamily="34" charset="0"/>
              </a:rPr>
              <a:t>1</a:t>
            </a:r>
            <a:endParaRPr lang="en-US" sz="2400" baseline="-250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46" name="Rounded Rectangle 45"/>
          <p:cNvSpPr>
            <a:spLocks noChangeArrowheads="1"/>
          </p:cNvSpPr>
          <p:nvPr/>
        </p:nvSpPr>
        <p:spPr bwMode="auto">
          <a:xfrm>
            <a:off x="1371600" y="2476500"/>
            <a:ext cx="3657600" cy="12573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3962400" y="2419350"/>
            <a:ext cx="115093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48" name="Rounded Rectangle 47"/>
          <p:cNvSpPr>
            <a:spLocks noChangeArrowheads="1"/>
          </p:cNvSpPr>
          <p:nvPr/>
        </p:nvSpPr>
        <p:spPr bwMode="auto">
          <a:xfrm>
            <a:off x="5332413" y="2590800"/>
            <a:ext cx="2897187" cy="15049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7467600" y="2647950"/>
            <a:ext cx="8858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2</a:t>
            </a:r>
          </a:p>
        </p:txBody>
      </p:sp>
      <p:sp>
        <p:nvSpPr>
          <p:cNvPr id="50" name="Rounded Rectangle 49"/>
          <p:cNvSpPr>
            <a:spLocks noChangeArrowheads="1"/>
          </p:cNvSpPr>
          <p:nvPr/>
        </p:nvSpPr>
        <p:spPr bwMode="auto">
          <a:xfrm>
            <a:off x="4000500" y="4267200"/>
            <a:ext cx="2819400" cy="2651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858000" y="4171950"/>
            <a:ext cx="13271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2</a:t>
            </a:r>
          </a:p>
        </p:txBody>
      </p:sp>
      <p:sp>
        <p:nvSpPr>
          <p:cNvPr id="52" name="Rounded Rectangle 51"/>
          <p:cNvSpPr>
            <a:spLocks noChangeArrowheads="1"/>
          </p:cNvSpPr>
          <p:nvPr/>
        </p:nvSpPr>
        <p:spPr bwMode="auto">
          <a:xfrm>
            <a:off x="4000500" y="4687888"/>
            <a:ext cx="2819400" cy="2651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6886575" y="4572000"/>
            <a:ext cx="8858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3</a:t>
            </a:r>
            <a:endParaRPr lang="en-US" sz="2800" baseline="-2500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4" name="Rounded Rectangle 53"/>
          <p:cNvSpPr>
            <a:spLocks noChangeArrowheads="1"/>
          </p:cNvSpPr>
          <p:nvPr/>
        </p:nvSpPr>
        <p:spPr bwMode="auto">
          <a:xfrm>
            <a:off x="3962400" y="5078413"/>
            <a:ext cx="2819400" cy="11699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6934200" y="5343525"/>
            <a:ext cx="11747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3</a:t>
            </a:r>
          </a:p>
        </p:txBody>
      </p:sp>
      <p:sp>
        <p:nvSpPr>
          <p:cNvPr id="5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</p:spTree>
    <p:extLst>
      <p:ext uri="{BB962C8B-B14F-4D97-AF65-F5344CB8AC3E}">
        <p14:creationId xmlns:p14="http://schemas.microsoft.com/office/powerpoint/2010/main" val="26625485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/>
      <p:bldP spid="46" grpId="0" animBg="1"/>
      <p:bldP spid="47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 animBg="1"/>
      <p:bldP spid="5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267200" y="228600"/>
            <a:ext cx="44196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Hadoop is slow...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51304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Pig: Basics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Sequence of statements manipulating relations (aliases)</a:t>
            </a:r>
          </a:p>
          <a:p>
            <a:r>
              <a:rPr lang="en-US" dirty="0" smtClean="0"/>
              <a:t>Data model</a:t>
            </a:r>
          </a:p>
          <a:p>
            <a:pPr lvl="1"/>
            <a:r>
              <a:rPr lang="en-US" dirty="0" smtClean="0"/>
              <a:t>atoms</a:t>
            </a:r>
          </a:p>
          <a:p>
            <a:pPr lvl="1"/>
            <a:r>
              <a:rPr lang="en-US" dirty="0" smtClean="0"/>
              <a:t>tuples</a:t>
            </a:r>
          </a:p>
          <a:p>
            <a:pPr lvl="1"/>
            <a:r>
              <a:rPr lang="en-US" dirty="0" smtClean="0"/>
              <a:t>bags</a:t>
            </a:r>
          </a:p>
          <a:p>
            <a:pPr lvl="1"/>
            <a:r>
              <a:rPr lang="en-US" dirty="0" smtClean="0"/>
              <a:t>maps</a:t>
            </a:r>
          </a:p>
          <a:p>
            <a:pPr lvl="1"/>
            <a:r>
              <a:rPr lang="en-US" dirty="0" err="1" smtClean="0"/>
              <a:t>json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9833705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Pig: Common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LOAD: load data</a:t>
            </a:r>
          </a:p>
          <a:p>
            <a:r>
              <a:rPr lang="en-US" dirty="0" smtClean="0"/>
              <a:t>FOREACH … GENERATE: per tuple processing</a:t>
            </a:r>
          </a:p>
          <a:p>
            <a:r>
              <a:rPr lang="en-US" dirty="0" smtClean="0"/>
              <a:t>FILTER: discard unwanted tuples</a:t>
            </a:r>
          </a:p>
          <a:p>
            <a:r>
              <a:rPr lang="en-US" dirty="0" smtClean="0"/>
              <a:t>GROUP/COGROUP: group tuples</a:t>
            </a:r>
          </a:p>
          <a:p>
            <a:r>
              <a:rPr lang="en-US" dirty="0" smtClean="0"/>
              <a:t>JOIN: relational join</a:t>
            </a:r>
          </a:p>
        </p:txBody>
      </p:sp>
    </p:spTree>
    <p:extLst>
      <p:ext uri="{BB962C8B-B14F-4D97-AF65-F5344CB8AC3E}">
        <p14:creationId xmlns:p14="http://schemas.microsoft.com/office/powerpoint/2010/main" val="6808446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Pig: </a:t>
            </a:r>
            <a:r>
              <a:rPr lang="en-US" dirty="0" err="1" smtClean="0"/>
              <a:t>GROUPing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752600"/>
            <a:ext cx="1676400" cy="156966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(1, 2, 3)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(4, 2, 1)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(8, 3, 4)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(4, 3, 3)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(7, 2, 5)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(8, 4, 3)</a:t>
            </a:r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8200" y="1295400"/>
            <a:ext cx="73914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A = LOAD '</a:t>
            </a:r>
            <a:r>
              <a:rPr lang="en-US" b="0" dirty="0" err="1">
                <a:solidFill>
                  <a:schemeClr val="bg1"/>
                </a:solidFill>
                <a:latin typeface="Andale Mono"/>
                <a:cs typeface="Andale Mono"/>
              </a:rPr>
              <a:t>myfile.txt</a:t>
            </a:r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' USING </a:t>
            </a:r>
            <a:r>
              <a:rPr lang="en-US" b="0" dirty="0" err="1">
                <a:solidFill>
                  <a:schemeClr val="bg1"/>
                </a:solidFill>
                <a:latin typeface="Andale Mono"/>
                <a:cs typeface="Andale Mono"/>
              </a:rPr>
              <a:t>PigStorage</a:t>
            </a:r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('\t') AS (f1,f2,f3);</a:t>
            </a:r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38200" y="4038600"/>
            <a:ext cx="73914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X = GROUP A BY f1;</a:t>
            </a:r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19200" y="4572000"/>
            <a:ext cx="624840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(1, {(1, 2, 3)})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{(4, 2, 1), (4, 3, 3)})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(7, {(7, 2, 5)})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{(8, 3, 4),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(8</a:t>
            </a:r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, 4, 3)})</a:t>
            </a:r>
          </a:p>
        </p:txBody>
      </p:sp>
    </p:spTree>
    <p:extLst>
      <p:ext uri="{BB962C8B-B14F-4D97-AF65-F5344CB8AC3E}">
        <p14:creationId xmlns:p14="http://schemas.microsoft.com/office/powerpoint/2010/main" val="30107845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Pig: </a:t>
            </a:r>
            <a:r>
              <a:rPr lang="en-US" dirty="0" err="1" smtClean="0"/>
              <a:t>COGROUPing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219200" y="1295400"/>
            <a:ext cx="1676400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A: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(</a:t>
            </a:r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1, 2, 3)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(4, 2, 1)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(8, 3, 4)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(4, 3, 3)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(7, 2, 5)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(8, 4, 3)</a:t>
            </a:r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1295400"/>
            <a:ext cx="1981200" cy="206210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B: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(</a:t>
            </a:r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2, 4)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(8, 9)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(1, 3)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(2, 7)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(2, 9)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(4, 6)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(4, 9)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38200" y="4038600"/>
            <a:ext cx="7391400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X = COGROUP A BY f1, B BY $0;</a:t>
            </a:r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19200" y="4572000"/>
            <a:ext cx="62484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(1, {(1, 2, 3)}, {(1, 3)})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(2, {}, {(2, 4), (2, 7), (2, 9)})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(4, {(4, 2, 1), (4, 3, 3)}, {(4, 6),(4, 9)})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(7, {(7, 2, 5)}, {})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(8, {(8, 3, 4), (8, 4, 3)}, {(8, 9)})</a:t>
            </a:r>
          </a:p>
        </p:txBody>
      </p:sp>
    </p:spTree>
    <p:extLst>
      <p:ext uri="{BB962C8B-B14F-4D97-AF65-F5344CB8AC3E}">
        <p14:creationId xmlns:p14="http://schemas.microsoft.com/office/powerpoint/2010/main" val="26367697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Pig UDFs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User-defined functions:</a:t>
            </a:r>
          </a:p>
          <a:p>
            <a:pPr lvl="1"/>
            <a:r>
              <a:rPr lang="en-US" dirty="0" smtClean="0"/>
              <a:t>Java</a:t>
            </a:r>
          </a:p>
          <a:p>
            <a:pPr lvl="1"/>
            <a:r>
              <a:rPr lang="en-US" dirty="0" smtClean="0"/>
              <a:t>Python</a:t>
            </a:r>
          </a:p>
          <a:p>
            <a:pPr lvl="1"/>
            <a:r>
              <a:rPr lang="en-US" dirty="0" smtClean="0"/>
              <a:t>JavaScript</a:t>
            </a:r>
          </a:p>
          <a:p>
            <a:pPr lvl="1"/>
            <a:r>
              <a:rPr lang="en-US" dirty="0" smtClean="0"/>
              <a:t>Ruby</a:t>
            </a:r>
          </a:p>
          <a:p>
            <a:r>
              <a:rPr lang="en-US" dirty="0" smtClean="0"/>
              <a:t>UDFs make Pig arbitrarily extensible</a:t>
            </a:r>
          </a:p>
          <a:p>
            <a:pPr lvl="1"/>
            <a:r>
              <a:rPr lang="en-US" dirty="0" smtClean="0"/>
              <a:t>Express “core” computations in UDFs</a:t>
            </a:r>
          </a:p>
          <a:p>
            <a:pPr lvl="1"/>
            <a:r>
              <a:rPr lang="en-US" dirty="0" smtClean="0"/>
              <a:t>Take advantage of Pig as glue code for scale-out plumbing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95735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304800" y="1371600"/>
            <a:ext cx="8534400" cy="427809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previous_pagerank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= LOAD ‘$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docs_in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’ USING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PigStorage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() 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AS (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: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chararray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: float,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 links:{link: (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: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chararray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)});</a:t>
            </a:r>
          </a:p>
          <a:p>
            <a:endParaRPr lang="en-US" b="0" dirty="0" smtClean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outbound_pagerank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= FOREACH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previous_pagerank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GENERATE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/ COUNT(links) AS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FLATTEN(links) AS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to_url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  <a:p>
            <a:endParaRPr lang="en-US" b="0" dirty="0" smtClean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new_pagerank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FOREACH ( COGROUP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outbound_pagerank</a:t>
            </a:r>
            <a:endParaRPr lang="en-US" b="0" dirty="0" smtClean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BY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to_url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previous_pagerank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BY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INNER )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GENERATE group AS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  (1 – $d) + $d * SUM(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outbound_pagerank.pagerank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) AS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,</a:t>
            </a:r>
          </a:p>
          <a:p>
            <a:r>
              <a:rPr lang="en-US" b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  FLATTEN(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previous_pagerank.links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) AS links;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       </a:t>
            </a:r>
          </a:p>
          <a:p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STORE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new_pagerank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 INTO ‘$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docs_out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’ USING </a:t>
            </a:r>
            <a:r>
              <a:rPr lang="en-US" b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PigStorage</a:t>
            </a:r>
            <a:r>
              <a:rPr lang="en-US" b="0" dirty="0" smtClean="0">
                <a:solidFill>
                  <a:schemeClr val="bg1"/>
                </a:solidFill>
                <a:latin typeface="Andale Mono"/>
                <a:cs typeface="Andale Mono"/>
              </a:rPr>
              <a:t>();</a:t>
            </a:r>
          </a:p>
          <a:p>
            <a:endParaRPr lang="en-US" b="0" dirty="0">
              <a:solidFill>
                <a:schemeClr val="bg1"/>
              </a:solidFill>
              <a:latin typeface="Andale Mono"/>
              <a:cs typeface="Andale Mono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PageRank in Pig</a:t>
            </a:r>
            <a:endParaRPr lang="en-US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4800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1"/>
                </a:solidFill>
              </a:rPr>
              <a:t>From: </a:t>
            </a:r>
            <a:r>
              <a:rPr lang="en-US" sz="1000" b="0" dirty="0" smtClean="0">
                <a:solidFill>
                  <a:schemeClr val="bg1"/>
                </a:solidFill>
              </a:rPr>
              <a:t>http://techblug.wordpress.com/2011/07/29/pagerank-implementation-in-pig/</a:t>
            </a:r>
            <a:endParaRPr lang="da-DK" sz="1000" b="0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424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0" y="1548348"/>
            <a:ext cx="61722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#!/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usr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/bin/python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from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org.apache.pig.scripting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import *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 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Pig.compile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(""" </a:t>
            </a:r>
            <a:r>
              <a:rPr lang="en-US" b="0" dirty="0" smtClean="0">
                <a:solidFill>
                  <a:srgbClr val="FF0000"/>
                </a:solidFill>
                <a:latin typeface="Andale Mono"/>
                <a:cs typeface="Andale Mono"/>
              </a:rPr>
              <a:t>Pig part goes here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""")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params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= { ‘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’: ‘0.5’, ‘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docs_in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’: ‘data/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pagerank_data_simple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’ }</a:t>
            </a:r>
          </a:p>
          <a:p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in range(10):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out = "out/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pagerank_data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_" +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str(i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+ 1)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params["docs_out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"] = out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Pig.fs("rmr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" + out)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stats 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P.bind(params).runSingle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if not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stats.isSuccessful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():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raise ‘failed’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params["docs_in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"] = out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>Oh, the iterative part too…</a:t>
            </a:r>
            <a:endParaRPr lang="en-US" dirty="0">
              <a:solidFill>
                <a:srgbClr val="000000"/>
              </a:solidFill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800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rgbClr val="000000"/>
                </a:solidFill>
              </a:rPr>
              <a:t>From: </a:t>
            </a:r>
            <a:r>
              <a:rPr lang="en-US" sz="1000" b="0" dirty="0" smtClean="0">
                <a:solidFill>
                  <a:srgbClr val="000000"/>
                </a:solidFill>
              </a:rPr>
              <a:t>http://techblug.wordpress.com/2011/07/29/pagerank-implementation-in-pig/</a:t>
            </a:r>
            <a:endParaRPr lang="da-DK" sz="1000" b="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38879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hive-logo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914400" y="1905000"/>
            <a:ext cx="3200400" cy="2863516"/>
          </a:xfrm>
          <a:prstGeom prst="rect">
            <a:avLst/>
          </a:prstGeom>
        </p:spPr>
      </p:pic>
      <p:pic>
        <p:nvPicPr>
          <p:cNvPr id="5" name="Picture 4" descr="pig-in-overalls-big.gif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5791200" y="1905000"/>
            <a:ext cx="2105684" cy="312428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569333" y="3276600"/>
            <a:ext cx="61226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vs.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6800" y="6096000"/>
            <a:ext cx="697699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Why write MapReduce code in Java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ever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698751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Wood_chise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05286" y="1"/>
            <a:ext cx="10282686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81000" y="304800"/>
            <a:ext cx="315202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Tweaking Hadoop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(Chisel)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4210530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+ DBs = </a:t>
            </a:r>
            <a:r>
              <a:rPr lang="en-US" dirty="0" err="1" smtClean="0"/>
              <a:t>HadoopDB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not have the best of both worlds?</a:t>
            </a:r>
          </a:p>
          <a:p>
            <a:pPr lvl="1"/>
            <a:r>
              <a:rPr lang="en-US" dirty="0" smtClean="0"/>
              <a:t>Parallel databases focused on performance</a:t>
            </a:r>
          </a:p>
          <a:p>
            <a:pPr lvl="1"/>
            <a:r>
              <a:rPr lang="en-US" dirty="0" smtClean="0"/>
              <a:t>Hadoop focused on scalability, flexibility, fault tolerance</a:t>
            </a:r>
          </a:p>
          <a:p>
            <a:r>
              <a:rPr lang="en-US" dirty="0" smtClean="0"/>
              <a:t>Key ideas:</a:t>
            </a:r>
          </a:p>
          <a:p>
            <a:pPr lvl="1"/>
            <a:r>
              <a:rPr lang="en-US" dirty="0" smtClean="0"/>
              <a:t>Co-locate a RDBMS on every slave node</a:t>
            </a:r>
          </a:p>
          <a:p>
            <a:pPr lvl="1"/>
            <a:r>
              <a:rPr lang="en-US" dirty="0" smtClean="0"/>
              <a:t>To the extent possible, “push down” operations into the DB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Abouzeid</a:t>
            </a:r>
            <a:r>
              <a:rPr lang="en-US" sz="1000" b="0" dirty="0" smtClean="0">
                <a:solidFill>
                  <a:schemeClr val="bg1"/>
                </a:solidFill>
              </a:rPr>
              <a:t> et al. (2009</a:t>
            </a:r>
            <a:r>
              <a:rPr lang="en-US" sz="1000" b="0" dirty="0">
                <a:solidFill>
                  <a:schemeClr val="bg1"/>
                </a:solidFill>
              </a:rPr>
              <a:t>) </a:t>
            </a:r>
            <a:r>
              <a:rPr lang="en-US" sz="1000" b="0" dirty="0" err="1">
                <a:solidFill>
                  <a:schemeClr val="bg1"/>
                </a:solidFill>
              </a:rPr>
              <a:t>HadoopDB</a:t>
            </a:r>
            <a:r>
              <a:rPr lang="en-US" sz="1000" b="0" dirty="0">
                <a:solidFill>
                  <a:schemeClr val="bg1"/>
                </a:solidFill>
              </a:rPr>
              <a:t>: An Architectural Hybrid of MapReduce </a:t>
            </a:r>
            <a:r>
              <a:rPr lang="en-US" sz="1000" b="0" dirty="0" smtClean="0">
                <a:solidFill>
                  <a:schemeClr val="bg1"/>
                </a:solidFill>
              </a:rPr>
              <a:t>and DBMS </a:t>
            </a:r>
            <a:r>
              <a:rPr lang="en-US" sz="1000" b="0" dirty="0">
                <a:solidFill>
                  <a:schemeClr val="bg1"/>
                </a:solidFill>
              </a:rPr>
              <a:t>Technologies for Analytical </a:t>
            </a:r>
            <a:r>
              <a:rPr lang="en-US" sz="1000" b="0" dirty="0" smtClean="0">
                <a:solidFill>
                  <a:schemeClr val="bg1"/>
                </a:solidFill>
              </a:rPr>
              <a:t>Workloads.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5875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Major Step Backwards?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MapReduce is a step backward in database access:</a:t>
            </a:r>
          </a:p>
          <a:p>
            <a:pPr lvl="1"/>
            <a:r>
              <a:rPr lang="en-US" dirty="0" smtClean="0"/>
              <a:t>Schemas are good</a:t>
            </a:r>
          </a:p>
          <a:p>
            <a:pPr lvl="1"/>
            <a:r>
              <a:rPr lang="en-US" dirty="0" smtClean="0"/>
              <a:t>Separation of the schema from the application is good</a:t>
            </a:r>
          </a:p>
          <a:p>
            <a:pPr lvl="1"/>
            <a:r>
              <a:rPr lang="en-US" dirty="0" smtClean="0"/>
              <a:t>High-level access languages are good</a:t>
            </a:r>
          </a:p>
          <a:p>
            <a:r>
              <a:rPr lang="en-US" dirty="0" smtClean="0"/>
              <a:t>MapReduce is poor implementation</a:t>
            </a:r>
          </a:p>
          <a:p>
            <a:pPr lvl="1"/>
            <a:r>
              <a:rPr lang="en-US" dirty="0" smtClean="0"/>
              <a:t>Brute force and only brute force (no indexes, for example)</a:t>
            </a:r>
          </a:p>
          <a:p>
            <a:r>
              <a:rPr lang="en-US" dirty="0" smtClean="0"/>
              <a:t>MapReduce is not novel</a:t>
            </a:r>
          </a:p>
          <a:p>
            <a:r>
              <a:rPr lang="en-US" dirty="0" smtClean="0"/>
              <a:t>MapReduce is missing features</a:t>
            </a:r>
          </a:p>
          <a:p>
            <a:pPr lvl="1"/>
            <a:r>
              <a:rPr lang="en-US" dirty="0" smtClean="0"/>
              <a:t>Bulk loader, indexing, updates, transactions…</a:t>
            </a:r>
          </a:p>
          <a:p>
            <a:r>
              <a:rPr lang="en-US" dirty="0" smtClean="0"/>
              <a:t>MapReduce is incompatible with DMBS tools</a:t>
            </a:r>
          </a:p>
          <a:p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Blog post by DeWitt and </a:t>
            </a:r>
            <a:r>
              <a:rPr lang="en-US" sz="1000" b="0" dirty="0" err="1">
                <a:solidFill>
                  <a:schemeClr val="bg1"/>
                </a:solidFill>
              </a:rPr>
              <a:t>Stonebraker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0604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HadoopDB</a:t>
            </a:r>
            <a:r>
              <a:rPr lang="en-US" dirty="0" smtClean="0"/>
              <a:t> Architecture</a:t>
            </a:r>
            <a:endParaRPr lang="en-US" dirty="0"/>
          </a:p>
        </p:txBody>
      </p:sp>
      <p:pic>
        <p:nvPicPr>
          <p:cNvPr id="5" name="Picture 4" descr="HadoopDB-arc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5150" y="1340358"/>
            <a:ext cx="5480050" cy="4603242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Abouzeid</a:t>
            </a:r>
            <a:r>
              <a:rPr lang="en-US" sz="1000" b="0" dirty="0" smtClean="0">
                <a:solidFill>
                  <a:schemeClr val="bg1"/>
                </a:solidFill>
              </a:rPr>
              <a:t> et al. (2009</a:t>
            </a:r>
            <a:r>
              <a:rPr lang="en-US" sz="1000" b="0" dirty="0">
                <a:solidFill>
                  <a:schemeClr val="bg1"/>
                </a:solidFill>
              </a:rPr>
              <a:t>) </a:t>
            </a:r>
            <a:r>
              <a:rPr lang="en-US" sz="1000" b="0" dirty="0" err="1">
                <a:solidFill>
                  <a:schemeClr val="bg1"/>
                </a:solidFill>
              </a:rPr>
              <a:t>HadoopDB</a:t>
            </a:r>
            <a:r>
              <a:rPr lang="en-US" sz="1000" b="0" dirty="0">
                <a:solidFill>
                  <a:schemeClr val="bg1"/>
                </a:solidFill>
              </a:rPr>
              <a:t>: An Architectural Hybrid of MapReduce </a:t>
            </a:r>
            <a:r>
              <a:rPr lang="en-US" sz="1000" b="0" dirty="0" smtClean="0">
                <a:solidFill>
                  <a:schemeClr val="bg1"/>
                </a:solidFill>
              </a:rPr>
              <a:t>and DBMS </a:t>
            </a:r>
            <a:r>
              <a:rPr lang="en-US" sz="1000" b="0" dirty="0">
                <a:solidFill>
                  <a:schemeClr val="bg1"/>
                </a:solidFill>
              </a:rPr>
              <a:t>Technologies for Analytical </a:t>
            </a:r>
            <a:r>
              <a:rPr lang="en-US" sz="1000" b="0" dirty="0" smtClean="0">
                <a:solidFill>
                  <a:schemeClr val="bg1"/>
                </a:solidFill>
              </a:rPr>
              <a:t>Workloads.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01061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HadoopDB</a:t>
            </a:r>
            <a:r>
              <a:rPr lang="en-US" dirty="0" smtClean="0"/>
              <a:t>: Query Plans</a:t>
            </a:r>
            <a:endParaRPr lang="en-US" dirty="0"/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Abouzeid</a:t>
            </a:r>
            <a:r>
              <a:rPr lang="en-US" sz="1000" b="0" dirty="0" smtClean="0">
                <a:solidFill>
                  <a:schemeClr val="bg1"/>
                </a:solidFill>
              </a:rPr>
              <a:t> et al. (2009</a:t>
            </a:r>
            <a:r>
              <a:rPr lang="en-US" sz="1000" b="0" dirty="0">
                <a:solidFill>
                  <a:schemeClr val="bg1"/>
                </a:solidFill>
              </a:rPr>
              <a:t>) </a:t>
            </a:r>
            <a:r>
              <a:rPr lang="en-US" sz="1000" b="0" dirty="0" err="1">
                <a:solidFill>
                  <a:schemeClr val="bg1"/>
                </a:solidFill>
              </a:rPr>
              <a:t>HadoopDB</a:t>
            </a:r>
            <a:r>
              <a:rPr lang="en-US" sz="1000" b="0" dirty="0">
                <a:solidFill>
                  <a:schemeClr val="bg1"/>
                </a:solidFill>
              </a:rPr>
              <a:t>: An Architectural Hybrid of MapReduce </a:t>
            </a:r>
            <a:r>
              <a:rPr lang="en-US" sz="1000" b="0" dirty="0" smtClean="0">
                <a:solidFill>
                  <a:schemeClr val="bg1"/>
                </a:solidFill>
              </a:rPr>
              <a:t>and DBMS </a:t>
            </a:r>
            <a:r>
              <a:rPr lang="en-US" sz="1000" b="0" dirty="0">
                <a:solidFill>
                  <a:schemeClr val="bg1"/>
                </a:solidFill>
              </a:rPr>
              <a:t>Technologies for Analytical </a:t>
            </a:r>
            <a:r>
              <a:rPr lang="en-US" sz="1000" b="0" dirty="0" smtClean="0">
                <a:solidFill>
                  <a:schemeClr val="bg1"/>
                </a:solidFill>
              </a:rPr>
              <a:t>Workloads.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  <p:pic>
        <p:nvPicPr>
          <p:cNvPr id="3" name="Picture 2" descr="HadoopDB-plan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0200" y="1143000"/>
            <a:ext cx="5626100" cy="468841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286000" y="5816024"/>
            <a:ext cx="449423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YEAR(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saleDate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), SUM(revenue)</a:t>
            </a:r>
          </a:p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FROM sales GROUP BY YEAR(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saleDate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);</a:t>
            </a:r>
          </a:p>
        </p:txBody>
      </p:sp>
    </p:spTree>
    <p:extLst>
      <p:ext uri="{BB962C8B-B14F-4D97-AF65-F5344CB8AC3E}">
        <p14:creationId xmlns:p14="http://schemas.microsoft.com/office/powerpoint/2010/main" val="20014571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MapReduce </a:t>
            </a:r>
            <a:r>
              <a:rPr lang="en-US" dirty="0" smtClean="0"/>
              <a:t>Sucks: Iterative Algorithms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</a:t>
            </a:r>
            <a:r>
              <a:rPr lang="en-US" dirty="0" smtClean="0"/>
              <a:t>data </a:t>
            </a:r>
            <a:r>
              <a:rPr lang="en-US" dirty="0" smtClean="0"/>
              <a:t>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77680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HaLoop</a:t>
            </a:r>
            <a:r>
              <a:rPr lang="en-US" dirty="0" smtClean="0"/>
              <a:t>: MapReduce + Iteration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0" y="1529080"/>
            <a:ext cx="3474720" cy="37592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3051917" y="1071880"/>
            <a:ext cx="2704887" cy="461665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Programming Model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5" name="Picture 4" descr="HaLoop-PageRank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905000"/>
            <a:ext cx="6591968" cy="4473121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Bu et al. (2010) </a:t>
            </a:r>
            <a:r>
              <a:rPr lang="en-US" sz="1000" b="0" dirty="0" err="1">
                <a:solidFill>
                  <a:schemeClr val="bg1"/>
                </a:solidFill>
              </a:rPr>
              <a:t>HaLoop</a:t>
            </a:r>
            <a:r>
              <a:rPr lang="en-US" sz="1000" b="0" dirty="0">
                <a:solidFill>
                  <a:schemeClr val="bg1"/>
                </a:solidFill>
              </a:rPr>
              <a:t>: Efficient Iterative Data Processing on Large Clusters </a:t>
            </a:r>
            <a:r>
              <a:rPr lang="en-US" sz="1000" b="0" dirty="0" smtClean="0">
                <a:solidFill>
                  <a:schemeClr val="bg1"/>
                </a:solidFill>
              </a:rPr>
              <a:t>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165662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HaLoop</a:t>
            </a:r>
            <a:r>
              <a:rPr lang="en-US" dirty="0" smtClean="0"/>
              <a:t> Architecture</a:t>
            </a:r>
            <a:endParaRPr lang="en-US" dirty="0"/>
          </a:p>
        </p:txBody>
      </p:sp>
      <p:pic>
        <p:nvPicPr>
          <p:cNvPr id="3" name="Picture 2" descr="HaLoop-architectur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8543" y="1208942"/>
            <a:ext cx="5869057" cy="5191858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Bu et al. (2010) </a:t>
            </a:r>
            <a:r>
              <a:rPr lang="en-US" sz="1000" b="0" dirty="0" err="1">
                <a:solidFill>
                  <a:schemeClr val="bg1"/>
                </a:solidFill>
              </a:rPr>
              <a:t>HaLoop</a:t>
            </a:r>
            <a:r>
              <a:rPr lang="en-US" sz="1000" b="0" dirty="0">
                <a:solidFill>
                  <a:schemeClr val="bg1"/>
                </a:solidFill>
              </a:rPr>
              <a:t>: Efficient Iterative Data Processing on Large Clusters </a:t>
            </a:r>
            <a:r>
              <a:rPr lang="en-US" sz="1000" b="0" dirty="0" smtClean="0">
                <a:solidFill>
                  <a:schemeClr val="bg1"/>
                </a:solidFill>
              </a:rPr>
              <a:t>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40575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HaLoop</a:t>
            </a:r>
            <a:r>
              <a:rPr lang="en-US" dirty="0" smtClean="0"/>
              <a:t>: Loop Aware Scheduling</a:t>
            </a:r>
            <a:endParaRPr lang="en-US" dirty="0"/>
          </a:p>
        </p:txBody>
      </p:sp>
      <p:pic>
        <p:nvPicPr>
          <p:cNvPr id="57" name="Picture 56" descr="HaLoop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981200"/>
            <a:ext cx="8641080" cy="3200400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Bu et al. (2010) </a:t>
            </a:r>
            <a:r>
              <a:rPr lang="en-US" sz="1000" b="0" dirty="0" err="1">
                <a:solidFill>
                  <a:schemeClr val="bg1"/>
                </a:solidFill>
              </a:rPr>
              <a:t>HaLoop</a:t>
            </a:r>
            <a:r>
              <a:rPr lang="en-US" sz="1000" b="0" dirty="0">
                <a:solidFill>
                  <a:schemeClr val="bg1"/>
                </a:solidFill>
              </a:rPr>
              <a:t>: Efficient Iterative Data Processing on Large Clusters </a:t>
            </a:r>
            <a:r>
              <a:rPr lang="en-US" sz="1000" b="0" dirty="0" smtClean="0">
                <a:solidFill>
                  <a:schemeClr val="bg1"/>
                </a:solidFill>
              </a:rPr>
              <a:t>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81793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HaLoop</a:t>
            </a:r>
            <a:r>
              <a:rPr lang="en-US" dirty="0" smtClean="0"/>
              <a:t>: Optimizations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Loop-aware scheduling</a:t>
            </a:r>
          </a:p>
          <a:p>
            <a:r>
              <a:rPr lang="en-US" dirty="0" smtClean="0"/>
              <a:t>Caching</a:t>
            </a:r>
          </a:p>
          <a:p>
            <a:pPr lvl="1"/>
            <a:r>
              <a:rPr lang="en-US" dirty="0" smtClean="0"/>
              <a:t>Reducer input for invariant data</a:t>
            </a:r>
          </a:p>
          <a:p>
            <a:pPr lvl="1"/>
            <a:r>
              <a:rPr lang="en-US" dirty="0" smtClean="0"/>
              <a:t>Reducer output speeding up convergence checks</a:t>
            </a:r>
          </a:p>
          <a:p>
            <a:pPr lvl="1"/>
            <a:endParaRPr lang="en-US" dirty="0" smtClean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Bu et al. (2010) </a:t>
            </a:r>
            <a:r>
              <a:rPr lang="en-US" sz="1000" b="0" dirty="0" err="1">
                <a:solidFill>
                  <a:schemeClr val="bg1"/>
                </a:solidFill>
              </a:rPr>
              <a:t>HaLoop</a:t>
            </a:r>
            <a:r>
              <a:rPr lang="en-US" sz="1000" b="0" dirty="0">
                <a:solidFill>
                  <a:schemeClr val="bg1"/>
                </a:solidFill>
              </a:rPr>
              <a:t>: Efficient Iterative Data Processing on Large Clusters </a:t>
            </a:r>
            <a:r>
              <a:rPr lang="en-US" sz="1000" b="0" dirty="0" smtClean="0">
                <a:solidFill>
                  <a:schemeClr val="bg1"/>
                </a:solidFill>
              </a:rPr>
              <a:t>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831003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HaLoop</a:t>
            </a:r>
            <a:r>
              <a:rPr lang="en-US" dirty="0" smtClean="0"/>
              <a:t>: Performance</a:t>
            </a:r>
            <a:endParaRPr lang="en-US" dirty="0"/>
          </a:p>
        </p:txBody>
      </p:sp>
      <p:pic>
        <p:nvPicPr>
          <p:cNvPr id="4" name="Picture 3" descr="HaLoop-performanc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64" y="1524000"/>
            <a:ext cx="8860536" cy="38862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Bu et al. (2010) </a:t>
            </a:r>
            <a:r>
              <a:rPr lang="en-US" sz="1000" b="0" dirty="0" err="1">
                <a:solidFill>
                  <a:schemeClr val="bg1"/>
                </a:solidFill>
              </a:rPr>
              <a:t>HaLoop</a:t>
            </a:r>
            <a:r>
              <a:rPr lang="en-US" sz="1000" b="0" dirty="0">
                <a:solidFill>
                  <a:schemeClr val="bg1"/>
                </a:solidFill>
              </a:rPr>
              <a:t>: Efficient Iterative Data Processing on Large Clusters </a:t>
            </a:r>
            <a:r>
              <a:rPr lang="en-US" sz="1000" b="0" dirty="0" smtClean="0">
                <a:solidFill>
                  <a:schemeClr val="bg1"/>
                </a:solidFill>
              </a:rPr>
              <a:t>. VLDB.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427053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2000" y="457200"/>
            <a:ext cx="346420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Franklin Gothic Book"/>
              </a:rPr>
              <a:t>Beyond MapReduce</a:t>
            </a:r>
            <a:endParaRPr lang="en-US" sz="3200" b="0" dirty="0">
              <a:latin typeface="Gill Sans"/>
              <a:cs typeface="Franklin Gothic Book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</a:t>
            </a:r>
            <a:r>
              <a:rPr lang="en-US" sz="1000" b="0" dirty="0" smtClean="0"/>
              <a:t>(Waste container)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0646653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Computational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Based on Bulk Synchronous Parallel (BSP)</a:t>
            </a:r>
          </a:p>
          <a:p>
            <a:pPr lvl="1"/>
            <a:r>
              <a:rPr lang="en-US" dirty="0" smtClean="0"/>
              <a:t>Computational units encoded in a directed graph</a:t>
            </a:r>
          </a:p>
          <a:p>
            <a:pPr lvl="1"/>
            <a:r>
              <a:rPr lang="en-US" dirty="0" smtClean="0"/>
              <a:t>Computation proceeds in a series of </a:t>
            </a:r>
            <a:r>
              <a:rPr lang="en-US" dirty="0" err="1" smtClean="0"/>
              <a:t>supersteps</a:t>
            </a:r>
            <a:endParaRPr lang="en-US" dirty="0" smtClean="0"/>
          </a:p>
          <a:p>
            <a:pPr lvl="1"/>
            <a:r>
              <a:rPr lang="en-US" dirty="0" smtClean="0"/>
              <a:t>Message passing architecture</a:t>
            </a:r>
          </a:p>
          <a:p>
            <a:r>
              <a:rPr lang="en-US" dirty="0" smtClean="0"/>
              <a:t>Each vertex, at each </a:t>
            </a:r>
            <a:r>
              <a:rPr lang="en-US" dirty="0" err="1" smtClean="0"/>
              <a:t>superstep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Receives messages directed at it from previous </a:t>
            </a:r>
            <a:r>
              <a:rPr lang="en-US" dirty="0" err="1" smtClean="0"/>
              <a:t>superstep</a:t>
            </a:r>
            <a:endParaRPr lang="en-US" dirty="0" smtClean="0"/>
          </a:p>
          <a:p>
            <a:pPr lvl="1"/>
            <a:r>
              <a:rPr lang="en-US" dirty="0" smtClean="0"/>
              <a:t>Executes a user-defined function (modifying state)</a:t>
            </a:r>
          </a:p>
          <a:p>
            <a:pPr lvl="1"/>
            <a:r>
              <a:rPr lang="en-US" dirty="0" smtClean="0"/>
              <a:t>Emits messages to other vertices (for the next </a:t>
            </a:r>
            <a:r>
              <a:rPr lang="en-US" dirty="0" err="1" smtClean="0"/>
              <a:t>superstep</a:t>
            </a:r>
            <a:r>
              <a:rPr lang="en-US" dirty="0" smtClean="0"/>
              <a:t>)</a:t>
            </a:r>
          </a:p>
          <a:p>
            <a:r>
              <a:rPr lang="en-US" dirty="0" smtClean="0"/>
              <a:t>Termination:</a:t>
            </a:r>
          </a:p>
          <a:p>
            <a:pPr lvl="1"/>
            <a:r>
              <a:rPr lang="en-US" dirty="0" smtClean="0"/>
              <a:t>A vertex can choose to deactivate itself</a:t>
            </a:r>
          </a:p>
          <a:p>
            <a:pPr lvl="1"/>
            <a:r>
              <a:rPr lang="en-US" dirty="0" smtClean="0"/>
              <a:t>Is “woken up” if new messages received</a:t>
            </a:r>
          </a:p>
          <a:p>
            <a:pPr lvl="1"/>
            <a:r>
              <a:rPr lang="en-US" dirty="0" smtClean="0"/>
              <a:t>Computation halts when all vertices are inactive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82842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</a:t>
            </a:r>
            <a:r>
              <a:rPr lang="en-US" dirty="0" err="1" smtClean="0"/>
              <a:t>Grep</a:t>
            </a:r>
            <a:endParaRPr lang="en-US" dirty="0"/>
          </a:p>
        </p:txBody>
      </p:sp>
      <p:pic>
        <p:nvPicPr>
          <p:cNvPr id="5" name="Picture 4" descr="results-grep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52600"/>
            <a:ext cx="8229600" cy="32004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28800" y="5562600"/>
            <a:ext cx="56024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* FROM Data WHERE field LIKE ‘%XYZ%’;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43737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endParaRPr lang="en-US" dirty="0"/>
          </a:p>
        </p:txBody>
      </p:sp>
      <p:grpSp>
        <p:nvGrpSpPr>
          <p:cNvPr id="43" name="Group 42"/>
          <p:cNvGrpSpPr/>
          <p:nvPr/>
        </p:nvGrpSpPr>
        <p:grpSpPr>
          <a:xfrm>
            <a:off x="2895600" y="1371600"/>
            <a:ext cx="3962400" cy="534988"/>
            <a:chOff x="1524000" y="2208211"/>
            <a:chExt cx="3962400" cy="534988"/>
          </a:xfrm>
        </p:grpSpPr>
        <p:sp>
          <p:nvSpPr>
            <p:cNvPr id="5" name="Oval 4"/>
            <p:cNvSpPr/>
            <p:nvPr/>
          </p:nvSpPr>
          <p:spPr bwMode="auto">
            <a:xfrm>
              <a:off x="1524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23622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004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40386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953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Arrow Connector 12"/>
            <p:cNvCxnSpPr>
              <a:stCxn id="5" idx="0"/>
              <a:endCxn id="8" idx="0"/>
            </p:cNvCxnSpPr>
            <p:nvPr/>
          </p:nvCxnSpPr>
          <p:spPr bwMode="auto">
            <a:xfrm rot="5400000" flipH="1" flipV="1">
              <a:off x="3048000" y="951705"/>
              <a:ext cx="1588" cy="2514600"/>
            </a:xfrm>
            <a:prstGeom prst="curvedConnector3">
              <a:avLst>
                <a:gd name="adj1" fmla="val 18660831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2"/>
            <p:cNvCxnSpPr>
              <a:stCxn id="5" idx="0"/>
              <a:endCxn id="7" idx="0"/>
            </p:cNvCxnSpPr>
            <p:nvPr/>
          </p:nvCxnSpPr>
          <p:spPr bwMode="auto">
            <a:xfrm rot="5400000" flipH="1" flipV="1">
              <a:off x="2628900" y="1370805"/>
              <a:ext cx="1588" cy="1676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12"/>
            <p:cNvCxnSpPr>
              <a:stCxn id="6" idx="0"/>
              <a:endCxn id="9" idx="0"/>
            </p:cNvCxnSpPr>
            <p:nvPr/>
          </p:nvCxnSpPr>
          <p:spPr bwMode="auto">
            <a:xfrm rot="5400000" flipH="1" flipV="1">
              <a:off x="3924300" y="913605"/>
              <a:ext cx="1588" cy="2590800"/>
            </a:xfrm>
            <a:prstGeom prst="curvedConnector3">
              <a:avLst>
                <a:gd name="adj1" fmla="val 25058753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12"/>
            <p:cNvCxnSpPr>
              <a:stCxn id="8" idx="0"/>
              <a:endCxn id="9" idx="0"/>
            </p:cNvCxnSpPr>
            <p:nvPr/>
          </p:nvCxnSpPr>
          <p:spPr bwMode="auto">
            <a:xfrm rot="5400000" flipH="1" flipV="1">
              <a:off x="4762500" y="1751805"/>
              <a:ext cx="1588" cy="914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12"/>
            <p:cNvCxnSpPr>
              <a:stCxn id="9" idx="4"/>
              <a:endCxn id="5" idx="4"/>
            </p:cNvCxnSpPr>
            <p:nvPr/>
          </p:nvCxnSpPr>
          <p:spPr bwMode="auto">
            <a:xfrm rot="5400000">
              <a:off x="3505200" y="1027905"/>
              <a:ext cx="1588" cy="3429000"/>
            </a:xfrm>
            <a:prstGeom prst="curvedConnector3">
              <a:avLst>
                <a:gd name="adj1" fmla="val 2612512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12"/>
            <p:cNvCxnSpPr>
              <a:stCxn id="8" idx="4"/>
              <a:endCxn id="6" idx="4"/>
            </p:cNvCxnSpPr>
            <p:nvPr/>
          </p:nvCxnSpPr>
          <p:spPr bwMode="auto">
            <a:xfrm rot="5400000">
              <a:off x="3467100" y="1904205"/>
              <a:ext cx="1588" cy="1676400"/>
            </a:xfrm>
            <a:prstGeom prst="curvedConnector3">
              <a:avLst>
                <a:gd name="adj1" fmla="val 17594458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12"/>
            <p:cNvCxnSpPr>
              <a:stCxn id="8" idx="4"/>
              <a:endCxn id="7" idx="4"/>
            </p:cNvCxnSpPr>
            <p:nvPr/>
          </p:nvCxnSpPr>
          <p:spPr bwMode="auto">
            <a:xfrm rot="5400000">
              <a:off x="3886200" y="2323305"/>
              <a:ext cx="1588" cy="838200"/>
            </a:xfrm>
            <a:prstGeom prst="curvedConnector3">
              <a:avLst>
                <a:gd name="adj1" fmla="val 11729597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2" name="TextBox 71"/>
          <p:cNvSpPr txBox="1"/>
          <p:nvPr/>
        </p:nvSpPr>
        <p:spPr>
          <a:xfrm>
            <a:off x="1066800" y="1428690"/>
            <a:ext cx="1600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superstep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i="1" dirty="0" err="1" smtClean="0">
                <a:solidFill>
                  <a:schemeClr val="bg1"/>
                </a:solidFill>
                <a:latin typeface="Gill Sans"/>
                <a:cs typeface="Gill Sans"/>
              </a:rPr>
              <a:t>t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990600" y="2439989"/>
            <a:ext cx="5867400" cy="1525589"/>
            <a:chOff x="990600" y="2439989"/>
            <a:chExt cx="5867400" cy="1525589"/>
          </a:xfrm>
        </p:grpSpPr>
        <p:sp>
          <p:nvSpPr>
            <p:cNvPr id="4" name="Right Arrow 3"/>
            <p:cNvSpPr/>
            <p:nvPr/>
          </p:nvSpPr>
          <p:spPr bwMode="auto">
            <a:xfrm rot="5400000">
              <a:off x="4572000" y="2439989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895600" y="3430590"/>
              <a:ext cx="3962400" cy="534988"/>
              <a:chOff x="1524000" y="2208211"/>
              <a:chExt cx="3962400" cy="534988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0" name="Straight Arrow Connector 12"/>
              <p:cNvCxnSpPr>
                <a:stCxn id="45" idx="0"/>
                <a:endCxn id="48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12"/>
              <p:cNvCxnSpPr>
                <a:stCxn id="45" idx="0"/>
                <a:endCxn id="47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12"/>
              <p:cNvCxnSpPr>
                <a:stCxn id="46" idx="0"/>
                <a:endCxn id="49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12"/>
              <p:cNvCxnSpPr>
                <a:stCxn id="48" idx="0"/>
                <a:endCxn id="49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12"/>
              <p:cNvCxnSpPr>
                <a:stCxn id="49" idx="4"/>
                <a:endCxn id="45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12"/>
              <p:cNvCxnSpPr>
                <a:stCxn id="48" idx="4"/>
                <a:endCxn id="46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12"/>
              <p:cNvCxnSpPr>
                <a:stCxn id="48" idx="4"/>
                <a:endCxn id="47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/>
            <p:cNvSpPr txBox="1"/>
            <p:nvPr/>
          </p:nvSpPr>
          <p:spPr>
            <a:xfrm>
              <a:off x="990600" y="35052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t+1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990600" y="4498978"/>
            <a:ext cx="5867400" cy="1524000"/>
            <a:chOff x="990600" y="4498978"/>
            <a:chExt cx="5867400" cy="1524000"/>
          </a:xfrm>
        </p:grpSpPr>
        <p:grpSp>
          <p:nvGrpSpPr>
            <p:cNvPr id="58" name="Group 57"/>
            <p:cNvGrpSpPr/>
            <p:nvPr/>
          </p:nvGrpSpPr>
          <p:grpSpPr>
            <a:xfrm>
              <a:off x="2895600" y="5487990"/>
              <a:ext cx="3962400" cy="534988"/>
              <a:chOff x="1524000" y="2208211"/>
              <a:chExt cx="3962400" cy="534988"/>
            </a:xfrm>
          </p:grpSpPr>
          <p:sp>
            <p:nvSpPr>
              <p:cNvPr id="59" name="Oval 58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64" name="Straight Arrow Connector 12"/>
              <p:cNvCxnSpPr>
                <a:stCxn id="59" idx="0"/>
                <a:endCxn id="62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12"/>
              <p:cNvCxnSpPr>
                <a:stCxn id="59" idx="0"/>
                <a:endCxn id="61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12"/>
              <p:cNvCxnSpPr>
                <a:stCxn id="60" idx="0"/>
                <a:endCxn id="63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12"/>
              <p:cNvCxnSpPr>
                <a:stCxn id="62" idx="0"/>
                <a:endCxn id="63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12"/>
              <p:cNvCxnSpPr>
                <a:stCxn id="63" idx="4"/>
                <a:endCxn id="59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12"/>
              <p:cNvCxnSpPr>
                <a:stCxn id="62" idx="4"/>
                <a:endCxn id="60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12"/>
              <p:cNvCxnSpPr>
                <a:stCxn id="62" idx="4"/>
                <a:endCxn id="61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1" name="Right Arrow 70"/>
            <p:cNvSpPr/>
            <p:nvPr/>
          </p:nvSpPr>
          <p:spPr bwMode="auto">
            <a:xfrm rot="5400000">
              <a:off x="4572000" y="4498978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90600" y="55626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t+2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475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Master-Slave architecture</a:t>
            </a:r>
          </a:p>
          <a:p>
            <a:pPr lvl="1"/>
            <a:r>
              <a:rPr lang="en-US" dirty="0" smtClean="0"/>
              <a:t>Vertices are hash partitioned (by default) and assigned to workers</a:t>
            </a:r>
          </a:p>
          <a:p>
            <a:pPr lvl="1"/>
            <a:r>
              <a:rPr lang="en-US" dirty="0" smtClean="0"/>
              <a:t>Everything happens in memory</a:t>
            </a:r>
          </a:p>
          <a:p>
            <a:r>
              <a:rPr lang="en-US" dirty="0" smtClean="0"/>
              <a:t>Processing cycle:</a:t>
            </a:r>
          </a:p>
          <a:p>
            <a:pPr lvl="1"/>
            <a:r>
              <a:rPr lang="en-US" dirty="0" smtClean="0"/>
              <a:t>Master tells all workers to advance a single </a:t>
            </a:r>
            <a:r>
              <a:rPr lang="en-US" dirty="0" err="1" smtClean="0"/>
              <a:t>superstep</a:t>
            </a:r>
            <a:endParaRPr lang="en-US" dirty="0" smtClean="0"/>
          </a:p>
          <a:p>
            <a:pPr lvl="1"/>
            <a:r>
              <a:rPr lang="en-US" dirty="0" smtClean="0"/>
              <a:t>Worker delivers messages from previous </a:t>
            </a:r>
            <a:r>
              <a:rPr lang="en-US" dirty="0" err="1" smtClean="0"/>
              <a:t>superstep</a:t>
            </a:r>
            <a:r>
              <a:rPr lang="en-US" dirty="0" smtClean="0"/>
              <a:t>, executing vertex computation</a:t>
            </a:r>
          </a:p>
          <a:p>
            <a:pPr lvl="1"/>
            <a:r>
              <a:rPr lang="en-US" dirty="0" smtClean="0"/>
              <a:t>Messages sent asynchronously (in batches)</a:t>
            </a:r>
          </a:p>
          <a:p>
            <a:pPr lvl="1"/>
            <a:r>
              <a:rPr lang="en-US" dirty="0" smtClean="0"/>
              <a:t>Worker notifies master of number of active vertices</a:t>
            </a:r>
          </a:p>
          <a:p>
            <a:r>
              <a:rPr lang="en-US" dirty="0" smtClean="0"/>
              <a:t>Fault tolerance</a:t>
            </a:r>
          </a:p>
          <a:p>
            <a:pPr lvl="1"/>
            <a:r>
              <a:rPr lang="en-US" dirty="0" err="1" smtClean="0"/>
              <a:t>Checkpointing</a:t>
            </a:r>
            <a:endParaRPr lang="en-US" dirty="0" smtClean="0"/>
          </a:p>
          <a:p>
            <a:pPr lvl="1"/>
            <a:r>
              <a:rPr lang="en-US" dirty="0" smtClean="0"/>
              <a:t>Heartbeat/revert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21197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PageRank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447800"/>
            <a:ext cx="7772400" cy="45243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PageRankVertex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Vertex&lt;double, void, double&gt;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&gt;= 1)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double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= 0;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sum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 0.15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/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NumVertices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+ 0.85 * sum;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&lt; 30)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int64 n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().size();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SendMessageToAllNeighbors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/ n);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36182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SSSP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1624548"/>
            <a:ext cx="77724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ShortestPathVertex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void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vertex_id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? 0 :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&lt;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OutEdgeIterator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iter.Done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iter.Next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iter.Target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(),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644866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Pregel</a:t>
            </a:r>
            <a:r>
              <a:rPr lang="en-US" dirty="0" smtClean="0"/>
              <a:t>: Combiners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5800" y="2322255"/>
            <a:ext cx="777240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MinIntCombiner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Combiner&lt;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Combine(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Output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combined_source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",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37129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raph_ve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685800"/>
            <a:ext cx="47879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51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Arrow Connector 56"/>
          <p:cNvCxnSpPr>
            <a:cxnSpLocks noChangeShapeType="1"/>
          </p:cNvCxnSpPr>
          <p:nvPr/>
        </p:nvCxnSpPr>
        <p:spPr bwMode="auto">
          <a:xfrm>
            <a:off x="1828800" y="1905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58" name="Straight Arrow Connector 57"/>
          <p:cNvCxnSpPr>
            <a:cxnSpLocks noChangeShapeType="1"/>
          </p:cNvCxnSpPr>
          <p:nvPr/>
        </p:nvCxnSpPr>
        <p:spPr bwMode="auto">
          <a:xfrm>
            <a:off x="4154488" y="35814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59" name="Straight Arrow Connector 58"/>
          <p:cNvCxnSpPr>
            <a:cxnSpLocks noChangeShapeType="1"/>
            <a:stCxn id="64" idx="2"/>
          </p:cNvCxnSpPr>
          <p:nvPr/>
        </p:nvCxnSpPr>
        <p:spPr bwMode="auto">
          <a:xfrm rot="5400000">
            <a:off x="6096000" y="33528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60" name="Straight Arrow Connector 59"/>
          <p:cNvCxnSpPr>
            <a:cxnSpLocks noChangeShapeType="1"/>
          </p:cNvCxnSpPr>
          <p:nvPr/>
        </p:nvCxnSpPr>
        <p:spPr bwMode="auto">
          <a:xfrm>
            <a:off x="2971800" y="26670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1" name="Rounded Rectangle 60"/>
          <p:cNvSpPr>
            <a:spLocks noChangeArrowheads="1"/>
          </p:cNvSpPr>
          <p:nvPr/>
        </p:nvSpPr>
        <p:spPr bwMode="auto">
          <a:xfrm>
            <a:off x="762000" y="1447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Visits</a:t>
            </a:r>
          </a:p>
        </p:txBody>
      </p:sp>
      <p:sp>
        <p:nvSpPr>
          <p:cNvPr id="62" name="Rounded Rectangle 61"/>
          <p:cNvSpPr>
            <a:spLocks noChangeArrowheads="1"/>
          </p:cNvSpPr>
          <p:nvPr/>
        </p:nvSpPr>
        <p:spPr bwMode="auto">
          <a:xfrm>
            <a:off x="1524000" y="2209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url</a:t>
            </a:r>
          </a:p>
        </p:txBody>
      </p:sp>
      <p:sp>
        <p:nvSpPr>
          <p:cNvPr id="63" name="Rounded Rectangle 62"/>
          <p:cNvSpPr>
            <a:spLocks noChangeArrowheads="1"/>
          </p:cNvSpPr>
          <p:nvPr/>
        </p:nvSpPr>
        <p:spPr bwMode="auto">
          <a:xfrm>
            <a:off x="2743200" y="29718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url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count</a:t>
            </a:r>
          </a:p>
        </p:txBody>
      </p:sp>
      <p:sp>
        <p:nvSpPr>
          <p:cNvPr id="64" name="Rounded Rectangle 63"/>
          <p:cNvSpPr>
            <a:spLocks noChangeArrowheads="1"/>
          </p:cNvSpPr>
          <p:nvPr/>
        </p:nvSpPr>
        <p:spPr bwMode="auto">
          <a:xfrm>
            <a:off x="5715000" y="30480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Load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Url Info</a:t>
            </a:r>
          </a:p>
        </p:txBody>
      </p:sp>
      <p:sp>
        <p:nvSpPr>
          <p:cNvPr id="65" name="Rounded Rectangle 64"/>
          <p:cNvSpPr>
            <a:spLocks noChangeArrowheads="1"/>
          </p:cNvSpPr>
          <p:nvPr/>
        </p:nvSpPr>
        <p:spPr bwMode="auto">
          <a:xfrm>
            <a:off x="4343400" y="3962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Join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on url</a:t>
            </a:r>
          </a:p>
        </p:txBody>
      </p:sp>
      <p:sp>
        <p:nvSpPr>
          <p:cNvPr id="66" name="Rounded Rectangle 65"/>
          <p:cNvSpPr>
            <a:spLocks noChangeArrowheads="1"/>
          </p:cNvSpPr>
          <p:nvPr/>
        </p:nvSpPr>
        <p:spPr bwMode="auto">
          <a:xfrm>
            <a:off x="4343400" y="4724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2000">
                <a:solidFill>
                  <a:srgbClr val="FFFF00"/>
                </a:solidFill>
                <a:latin typeface="Calibri" pitchFamily="34" charset="0"/>
              </a:rPr>
              <a:t>Group </a:t>
            </a:r>
            <a:r>
              <a:rPr lang="en-US">
                <a:solidFill>
                  <a:srgbClr val="FFFFFF"/>
                </a:solidFill>
                <a:latin typeface="Calibri" pitchFamily="34" charset="0"/>
              </a:rPr>
              <a:t>by category</a:t>
            </a:r>
          </a:p>
        </p:txBody>
      </p:sp>
      <p:sp>
        <p:nvSpPr>
          <p:cNvPr id="67" name="Rounded Rectangle 66"/>
          <p:cNvSpPr>
            <a:spLocks noChangeArrowheads="1"/>
          </p:cNvSpPr>
          <p:nvPr/>
        </p:nvSpPr>
        <p:spPr bwMode="auto">
          <a:xfrm>
            <a:off x="4154488" y="54864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Foreach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Calibri" pitchFamily="34" charset="0"/>
              </a:rPr>
              <a:t>category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Calibri" pitchFamily="34" charset="0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Calibri" pitchFamily="34" charset="0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top10(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urls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Calibri" pitchFamily="34" charset="0"/>
              </a:rPr>
              <a:t>)</a:t>
            </a:r>
          </a:p>
        </p:txBody>
      </p:sp>
      <p:cxnSp>
        <p:nvCxnSpPr>
          <p:cNvPr id="68" name="Straight Arrow Connector 67"/>
          <p:cNvCxnSpPr>
            <a:cxnSpLocks noChangeShapeType="1"/>
            <a:stCxn id="65" idx="2"/>
            <a:endCxn id="66" idx="0"/>
          </p:cNvCxnSpPr>
          <p:nvPr/>
        </p:nvCxnSpPr>
        <p:spPr bwMode="auto">
          <a:xfrm rot="5400000">
            <a:off x="5181601" y="45720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69" name="Straight Arrow Connector 68"/>
          <p:cNvCxnSpPr>
            <a:cxnSpLocks noChangeShapeType="1"/>
            <a:stCxn id="66" idx="2"/>
            <a:endCxn id="67" idx="0"/>
          </p:cNvCxnSpPr>
          <p:nvPr/>
        </p:nvCxnSpPr>
        <p:spPr bwMode="auto">
          <a:xfrm rot="16200000" flipH="1">
            <a:off x="5182394" y="53332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70" name="Straight Arrow Connector 69"/>
          <p:cNvCxnSpPr>
            <a:cxnSpLocks noChangeShapeType="1"/>
          </p:cNvCxnSpPr>
          <p:nvPr/>
        </p:nvCxnSpPr>
        <p:spPr bwMode="auto">
          <a:xfrm rot="16200000" flipH="1">
            <a:off x="5183188" y="62484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Dataflows</a:t>
            </a:r>
            <a:endParaRPr lang="en-US" dirty="0"/>
          </a:p>
        </p:txBody>
      </p:sp>
      <p:sp>
        <p:nvSpPr>
          <p:cNvPr id="44" name="Rounded Rectangle 43"/>
          <p:cNvSpPr>
            <a:spLocks noChangeArrowheads="1"/>
          </p:cNvSpPr>
          <p:nvPr/>
        </p:nvSpPr>
        <p:spPr bwMode="auto">
          <a:xfrm>
            <a:off x="533400" y="1371600"/>
            <a:ext cx="3200400" cy="990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3048000" y="1304925"/>
            <a:ext cx="760144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 dirty="0">
                <a:solidFill>
                  <a:schemeClr val="bg1"/>
                </a:solidFill>
                <a:latin typeface="Calibri" pitchFamily="34" charset="0"/>
              </a:rPr>
              <a:t>1</a:t>
            </a:r>
            <a:endParaRPr lang="en-US" sz="2400" baseline="-25000" dirty="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46" name="Rounded Rectangle 45"/>
          <p:cNvSpPr>
            <a:spLocks noChangeArrowheads="1"/>
          </p:cNvSpPr>
          <p:nvPr/>
        </p:nvSpPr>
        <p:spPr bwMode="auto">
          <a:xfrm>
            <a:off x="1371600" y="2476500"/>
            <a:ext cx="3657600" cy="12573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3962400" y="2419350"/>
            <a:ext cx="1150938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1</a:t>
            </a:r>
          </a:p>
        </p:txBody>
      </p:sp>
      <p:sp>
        <p:nvSpPr>
          <p:cNvPr id="48" name="Rounded Rectangle 47"/>
          <p:cNvSpPr>
            <a:spLocks noChangeArrowheads="1"/>
          </p:cNvSpPr>
          <p:nvPr/>
        </p:nvSpPr>
        <p:spPr bwMode="auto">
          <a:xfrm>
            <a:off x="5332413" y="2590800"/>
            <a:ext cx="2897187" cy="15049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7467600" y="2647950"/>
            <a:ext cx="8858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2</a:t>
            </a:r>
          </a:p>
        </p:txBody>
      </p:sp>
      <p:sp>
        <p:nvSpPr>
          <p:cNvPr id="50" name="Rounded Rectangle 49"/>
          <p:cNvSpPr>
            <a:spLocks noChangeArrowheads="1"/>
          </p:cNvSpPr>
          <p:nvPr/>
        </p:nvSpPr>
        <p:spPr bwMode="auto">
          <a:xfrm>
            <a:off x="4000500" y="4267200"/>
            <a:ext cx="2819400" cy="2651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858000" y="4171950"/>
            <a:ext cx="13271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2</a:t>
            </a:r>
          </a:p>
        </p:txBody>
      </p:sp>
      <p:sp>
        <p:nvSpPr>
          <p:cNvPr id="52" name="Rounded Rectangle 51"/>
          <p:cNvSpPr>
            <a:spLocks noChangeArrowheads="1"/>
          </p:cNvSpPr>
          <p:nvPr/>
        </p:nvSpPr>
        <p:spPr bwMode="auto">
          <a:xfrm>
            <a:off x="4000500" y="4687888"/>
            <a:ext cx="2819400" cy="2651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6886575" y="4572000"/>
            <a:ext cx="885825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Map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3</a:t>
            </a:r>
            <a:endParaRPr lang="en-US" sz="2800" baseline="-25000">
              <a:solidFill>
                <a:schemeClr val="bg1"/>
              </a:solidFill>
              <a:latin typeface="Calibri" pitchFamily="34" charset="0"/>
            </a:endParaRPr>
          </a:p>
        </p:txBody>
      </p:sp>
      <p:sp>
        <p:nvSpPr>
          <p:cNvPr id="54" name="Rounded Rectangle 53"/>
          <p:cNvSpPr>
            <a:spLocks noChangeArrowheads="1"/>
          </p:cNvSpPr>
          <p:nvPr/>
        </p:nvSpPr>
        <p:spPr bwMode="auto">
          <a:xfrm>
            <a:off x="3962400" y="5078413"/>
            <a:ext cx="2819400" cy="11699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>
              <a:solidFill>
                <a:srgbClr val="FFFFFF"/>
              </a:solidFill>
              <a:latin typeface="Calibri" pitchFamily="34" charset="0"/>
            </a:endParaRPr>
          </a:p>
        </p:txBody>
      </p: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6934200" y="5343525"/>
            <a:ext cx="1174750" cy="4000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2000">
                <a:solidFill>
                  <a:schemeClr val="bg1"/>
                </a:solidFill>
                <a:latin typeface="Calibri" pitchFamily="34" charset="0"/>
              </a:rPr>
              <a:t>Reduce</a:t>
            </a:r>
            <a:r>
              <a:rPr lang="en-US" sz="2000" baseline="-25000">
                <a:solidFill>
                  <a:schemeClr val="bg1"/>
                </a:solidFill>
                <a:latin typeface="Calibri" pitchFamily="34" charset="0"/>
              </a:rPr>
              <a:t>3</a:t>
            </a:r>
          </a:p>
        </p:txBody>
      </p:sp>
      <p:sp>
        <p:nvSpPr>
          <p:cNvPr id="5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</p:spTree>
    <p:extLst>
      <p:ext uri="{BB962C8B-B14F-4D97-AF65-F5344CB8AC3E}">
        <p14:creationId xmlns:p14="http://schemas.microsoft.com/office/powerpoint/2010/main" val="6194809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/>
      <p:bldP spid="46" grpId="0" animBg="1"/>
      <p:bldP spid="47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 animBg="1"/>
      <p:bldP spid="55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Dataflows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Pig targets a dataflow at the Hadoop query execution engine</a:t>
            </a:r>
          </a:p>
          <a:p>
            <a:pPr lvl="1"/>
            <a:r>
              <a:rPr lang="en-US" dirty="0" smtClean="0"/>
              <a:t>Everything broken down into maps and reduces</a:t>
            </a:r>
          </a:p>
          <a:p>
            <a:r>
              <a:rPr lang="en-US" dirty="0" smtClean="0"/>
              <a:t>Surely, there’s a richer set of graph operators you can build!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06337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Dryad: Graph Operators</a:t>
            </a:r>
            <a:endParaRPr lang="en-US" dirty="0"/>
          </a:p>
        </p:txBody>
      </p:sp>
      <p:pic>
        <p:nvPicPr>
          <p:cNvPr id="4" name="Picture 3" descr="Dryad-config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394" y="1295400"/>
            <a:ext cx="8671006" cy="46482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Isard</a:t>
            </a:r>
            <a:r>
              <a:rPr lang="en-US" sz="1000" b="0" dirty="0">
                <a:solidFill>
                  <a:schemeClr val="bg1"/>
                </a:solidFill>
              </a:rPr>
              <a:t> et al. (2007) Dryad: Distributed Data-Parallel Programs from Sequential Building Blocks. </a:t>
            </a:r>
            <a:r>
              <a:rPr lang="en-US" sz="1000" b="0" dirty="0" err="1">
                <a:solidFill>
                  <a:schemeClr val="bg1"/>
                </a:solidFill>
              </a:rPr>
              <a:t>EuroSys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870358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Dryad: Architecture</a:t>
            </a:r>
            <a:endParaRPr lang="en-US" dirty="0"/>
          </a:p>
        </p:txBody>
      </p:sp>
      <p:pic>
        <p:nvPicPr>
          <p:cNvPr id="4" name="Picture 3" descr="Dryad-arc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524000"/>
            <a:ext cx="7644121" cy="42672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Isard</a:t>
            </a:r>
            <a:r>
              <a:rPr lang="en-US" sz="1000" b="0" dirty="0">
                <a:solidFill>
                  <a:schemeClr val="bg1"/>
                </a:solidFill>
              </a:rPr>
              <a:t> et al. (2007) Dryad: Distributed Data-Parallel Programs from Sequential Building Blocks. </a:t>
            </a:r>
            <a:r>
              <a:rPr lang="en-US" sz="1000" b="0" dirty="0" err="1">
                <a:solidFill>
                  <a:schemeClr val="bg1"/>
                </a:solidFill>
              </a:rPr>
              <a:t>EuroSys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45902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Select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38400" y="5715000"/>
            <a:ext cx="424797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pageURL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dirty="0" err="1" smtClean="0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FROM Rankings WHERE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pageRank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 &gt; X;</a:t>
            </a:r>
          </a:p>
        </p:txBody>
      </p:sp>
      <p:pic>
        <p:nvPicPr>
          <p:cNvPr id="3" name="Picture 2" descr="results-selec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9775" y="1371600"/>
            <a:ext cx="5000625" cy="4200525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77152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Dryad: Cool </a:t>
            </a:r>
            <a:r>
              <a:rPr lang="en-US" dirty="0"/>
              <a:t>T</a:t>
            </a:r>
            <a:r>
              <a:rPr lang="en-US" dirty="0" smtClean="0"/>
              <a:t>ricks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Channel: abstraction for vertex-to-vertex communication</a:t>
            </a:r>
          </a:p>
          <a:p>
            <a:pPr lvl="1"/>
            <a:r>
              <a:rPr lang="en-US" dirty="0" smtClean="0"/>
              <a:t>File</a:t>
            </a:r>
          </a:p>
          <a:p>
            <a:pPr lvl="1"/>
            <a:r>
              <a:rPr lang="en-US" dirty="0" smtClean="0"/>
              <a:t>TCP pipe</a:t>
            </a:r>
          </a:p>
          <a:p>
            <a:pPr lvl="1"/>
            <a:r>
              <a:rPr lang="en-US" dirty="0" smtClean="0"/>
              <a:t>Shared memory</a:t>
            </a:r>
          </a:p>
          <a:p>
            <a:r>
              <a:rPr lang="en-US" dirty="0" smtClean="0"/>
              <a:t>Runtime graph refinement</a:t>
            </a:r>
          </a:p>
          <a:p>
            <a:pPr lvl="1"/>
            <a:r>
              <a:rPr lang="en-US" dirty="0" smtClean="0"/>
              <a:t>Size of input is not known until runtime</a:t>
            </a:r>
          </a:p>
          <a:p>
            <a:pPr lvl="1"/>
            <a:r>
              <a:rPr lang="en-US" dirty="0" smtClean="0"/>
              <a:t>Automatically rewrite graph based on invariant properties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Isard</a:t>
            </a:r>
            <a:r>
              <a:rPr lang="en-US" sz="1000" b="0" dirty="0">
                <a:solidFill>
                  <a:schemeClr val="bg1"/>
                </a:solidFill>
              </a:rPr>
              <a:t> et al. (2007) Dryad: Distributed Data-Parallel Programs from Sequential Building Blocks. </a:t>
            </a:r>
            <a:r>
              <a:rPr lang="en-US" sz="1000" b="0" dirty="0" err="1">
                <a:solidFill>
                  <a:schemeClr val="bg1"/>
                </a:solidFill>
              </a:rPr>
              <a:t>EuroSys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5170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Dryad: Sample Program</a:t>
            </a:r>
            <a:endParaRPr lang="en-US" dirty="0"/>
          </a:p>
        </p:txBody>
      </p:sp>
      <p:pic>
        <p:nvPicPr>
          <p:cNvPr id="4" name="Picture 3" descr="Dryad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066799"/>
            <a:ext cx="2311400" cy="5334001"/>
          </a:xfrm>
          <a:prstGeom prst="rect">
            <a:avLst/>
          </a:prstGeom>
        </p:spPr>
      </p:pic>
      <p:pic>
        <p:nvPicPr>
          <p:cNvPr id="6" name="Picture 5" descr="Dryad-program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2133600"/>
            <a:ext cx="5943600" cy="3284621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Isard</a:t>
            </a:r>
            <a:r>
              <a:rPr lang="en-US" sz="1000" b="0" dirty="0">
                <a:solidFill>
                  <a:schemeClr val="bg1"/>
                </a:solidFill>
              </a:rPr>
              <a:t> et al. (2007) Dryad: Distributed Data-Parallel Programs from Sequential Building Blocks. </a:t>
            </a:r>
            <a:r>
              <a:rPr lang="en-US" sz="1000" b="0" dirty="0" err="1">
                <a:solidFill>
                  <a:schemeClr val="bg1"/>
                </a:solidFill>
              </a:rPr>
              <a:t>EuroSys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0556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DryadLINQ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LINQ = Language </a:t>
            </a:r>
            <a:r>
              <a:rPr lang="en-US" dirty="0" err="1" smtClean="0"/>
              <a:t>INtegrated</a:t>
            </a:r>
            <a:r>
              <a:rPr lang="en-US" dirty="0" smtClean="0"/>
              <a:t> Query</a:t>
            </a:r>
          </a:p>
          <a:p>
            <a:pPr lvl="1"/>
            <a:r>
              <a:rPr lang="en-US" dirty="0" smtClean="0"/>
              <a:t>.NET constructs for combining imperative and declarative programming</a:t>
            </a:r>
          </a:p>
          <a:p>
            <a:r>
              <a:rPr lang="en-US" dirty="0" smtClean="0"/>
              <a:t>Developers write in </a:t>
            </a:r>
            <a:r>
              <a:rPr lang="en-US" dirty="0" err="1" smtClean="0"/>
              <a:t>DryadLINQ</a:t>
            </a:r>
            <a:endParaRPr lang="en-US" dirty="0" smtClean="0"/>
          </a:p>
          <a:p>
            <a:pPr lvl="1"/>
            <a:r>
              <a:rPr lang="en-US" dirty="0" smtClean="0"/>
              <a:t>Program compiled into computations that run on Dryad</a:t>
            </a:r>
          </a:p>
          <a:p>
            <a:pPr lvl="1"/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429000" y="5791200"/>
            <a:ext cx="267092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Sound familiar?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Yu et al. (2008) </a:t>
            </a:r>
            <a:r>
              <a:rPr lang="en-US" sz="1000" b="0" dirty="0" err="1">
                <a:solidFill>
                  <a:schemeClr val="bg1"/>
                </a:solidFill>
              </a:rPr>
              <a:t>DryadLINQ</a:t>
            </a:r>
            <a:r>
              <a:rPr lang="en-US" sz="1000" b="0" dirty="0">
                <a:solidFill>
                  <a:schemeClr val="bg1"/>
                </a:solidFill>
              </a:rPr>
              <a:t>: A System for General-Purpose Distributed Data-Parallel Computing Using a High-Level Language. OSDI.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54558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DryadLINQ</a:t>
            </a:r>
            <a:r>
              <a:rPr lang="en-US" dirty="0" smtClean="0"/>
              <a:t>: Word Count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533400" y="1258192"/>
            <a:ext cx="8305800" cy="181588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PartitionedTable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LineRecord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inputTable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=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PartitionedTable.Get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LineRecord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&gt;(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uri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endParaRPr lang="en-US" sz="14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IQueryable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&lt;string&gt; words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inputTable.SelectMany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(x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x.line.Split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(' '))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IQueryable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IGrouping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&lt;string, string&gt;&gt; groups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words.GroupBy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(x =&gt; x)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IQueryable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&lt;Pair&gt; counts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groups.Select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(x =&gt; new Pair(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x.Key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x.Count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()))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IQueryable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&lt;Pair&gt; ordered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counts.OrderByDescending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(x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x.Count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IQueryable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&lt;Pair&gt; top =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ordered.Take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(k);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3400" y="3796605"/>
            <a:ext cx="7010400" cy="138499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a = load 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’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file.txt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' as (text: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chararray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b =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foreach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a generate flatten(TOKENIZE(text)) as term;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c = group b by term;</a:t>
            </a: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d =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foreach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 c generate group as term, COUNT(b) as count;</a:t>
            </a:r>
          </a:p>
          <a:p>
            <a:endParaRPr lang="en-US" sz="14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store d into '</a:t>
            </a:r>
            <a:r>
              <a:rPr lang="en-US" sz="14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'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  <a:endParaRPr lang="en-US" sz="1400" b="0" dirty="0" smtClean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04800" y="3276600"/>
            <a:ext cx="14255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Compare: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424517" y="5791200"/>
            <a:ext cx="435728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Compare and contrast…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310046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Storm: Real-Time Data Processing</a:t>
            </a:r>
            <a:endParaRPr lang="en-US" dirty="0"/>
          </a:p>
        </p:txBody>
      </p:sp>
      <p:pic>
        <p:nvPicPr>
          <p:cNvPr id="4" name="Picture 3" descr="storm-topolog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655445"/>
            <a:ext cx="5181600" cy="3983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6799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Provides an abstraction for real-time computation:</a:t>
            </a:r>
          </a:p>
          <a:p>
            <a:pPr lvl="1"/>
            <a:r>
              <a:rPr lang="en-US" dirty="0" smtClean="0"/>
              <a:t>Spouts represent (infinite) source of tuples</a:t>
            </a:r>
          </a:p>
          <a:p>
            <a:pPr lvl="1"/>
            <a:r>
              <a:rPr lang="en-US" dirty="0" smtClean="0"/>
              <a:t>Bolts consume tuples and emit new tuples</a:t>
            </a:r>
          </a:p>
          <a:p>
            <a:pPr lvl="1"/>
            <a:r>
              <a:rPr lang="en-US" dirty="0" smtClean="0"/>
              <a:t>A topology determines how spouts and bolts are connected</a:t>
            </a:r>
          </a:p>
          <a:p>
            <a:r>
              <a:rPr lang="en-US" dirty="0" smtClean="0"/>
              <a:t>Runtime handles:</a:t>
            </a:r>
          </a:p>
          <a:p>
            <a:pPr lvl="1"/>
            <a:r>
              <a:rPr lang="en-US" dirty="0" smtClean="0"/>
              <a:t>Process management</a:t>
            </a:r>
          </a:p>
          <a:p>
            <a:pPr lvl="1"/>
            <a:r>
              <a:rPr lang="en-US" dirty="0" smtClean="0"/>
              <a:t>Guaranteed message delivery</a:t>
            </a:r>
          </a:p>
          <a:p>
            <a:pPr lvl="1"/>
            <a:r>
              <a:rPr lang="en-US" dirty="0" smtClean="0"/>
              <a:t>Fault-tolerance</a:t>
            </a:r>
            <a:endParaRPr lang="en-US" dirty="0"/>
          </a:p>
        </p:txBody>
      </p:sp>
      <p:pic>
        <p:nvPicPr>
          <p:cNvPr id="5" name="Picture 4" descr="word-count-pi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5029200"/>
            <a:ext cx="8229600" cy="106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2869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</a:t>
            </a:r>
            <a:r>
              <a:rPr lang="en-US" dirty="0"/>
              <a:t>Cluster Architecture</a:t>
            </a:r>
            <a:endParaRPr lang="en-US" dirty="0"/>
          </a:p>
        </p:txBody>
      </p:sp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02225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Hadoop limitations:</a:t>
            </a:r>
          </a:p>
          <a:p>
            <a:pPr lvl="1"/>
            <a:r>
              <a:rPr lang="en-US" dirty="0" smtClean="0"/>
              <a:t>Can only run MapReduce</a:t>
            </a:r>
          </a:p>
          <a:p>
            <a:pPr lvl="1"/>
            <a:r>
              <a:rPr lang="en-US" dirty="0" smtClean="0"/>
              <a:t>What if we want to run other distributed frameworks?</a:t>
            </a:r>
          </a:p>
          <a:p>
            <a:r>
              <a:rPr lang="en-US" dirty="0" smtClean="0"/>
              <a:t>YARN = Yet</a:t>
            </a:r>
            <a:r>
              <a:rPr lang="en-US" dirty="0"/>
              <a:t>-Another-Resource-</a:t>
            </a:r>
            <a:r>
              <a:rPr lang="en-US" dirty="0" smtClean="0"/>
              <a:t>Negotiator</a:t>
            </a:r>
          </a:p>
          <a:p>
            <a:pPr lvl="1"/>
            <a:r>
              <a:rPr lang="en-US" dirty="0" smtClean="0"/>
              <a:t>Provides API to develop any generic distribution application</a:t>
            </a:r>
          </a:p>
          <a:p>
            <a:pPr lvl="1"/>
            <a:r>
              <a:rPr lang="en-US" dirty="0" smtClean="0"/>
              <a:t>Handles scheduling and resource request</a:t>
            </a:r>
          </a:p>
          <a:p>
            <a:pPr lvl="1"/>
            <a:r>
              <a:rPr lang="en-US" dirty="0" smtClean="0"/>
              <a:t>MapReduce (MR2) is one such application in YARN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11794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YARN: Architecture</a:t>
            </a:r>
            <a:endParaRPr lang="en-US" dirty="0"/>
          </a:p>
        </p:txBody>
      </p:sp>
      <p:pic>
        <p:nvPicPr>
          <p:cNvPr id="4" name="Picture 3" descr="yarn_architectur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371600"/>
            <a:ext cx="7899400" cy="488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41169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Making Hadoop more efficient</a:t>
            </a:r>
            <a:endParaRPr lang="en-US" dirty="0" smtClean="0"/>
          </a:p>
          <a:p>
            <a:r>
              <a:rPr lang="en-US" dirty="0" smtClean="0"/>
              <a:t>Tweaking the MapReduce </a:t>
            </a:r>
            <a:r>
              <a:rPr lang="en-US" dirty="0" smtClean="0"/>
              <a:t>programming model</a:t>
            </a:r>
            <a:endParaRPr lang="en-US" dirty="0" smtClean="0"/>
          </a:p>
          <a:p>
            <a:r>
              <a:rPr lang="en-US" dirty="0" smtClean="0"/>
              <a:t>Beyond MapReduce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8835485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results-aggregatio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55648"/>
            <a:ext cx="8229600" cy="3200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Aggregation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2486891" y="5562600"/>
            <a:ext cx="437110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SELECT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sourceIP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, SUM(</a:t>
            </a:r>
            <a:r>
              <a:rPr lang="en-US" dirty="0" err="1" smtClean="0">
                <a:solidFill>
                  <a:schemeClr val="bg1"/>
                </a:solidFill>
                <a:latin typeface="Andale Mono"/>
                <a:cs typeface="Andale Mono"/>
              </a:rPr>
              <a:t>adRevenue</a:t>
            </a:r>
            <a:r>
              <a:rPr lang="en-US" dirty="0" smtClean="0">
                <a:solidFill>
                  <a:schemeClr val="bg1"/>
                </a:solidFill>
                <a:latin typeface="Andale Mono"/>
                <a:cs typeface="Andale Mono"/>
              </a:rPr>
              <a:t>)</a:t>
            </a:r>
            <a:endParaRPr lang="en-US" dirty="0">
              <a:solidFill>
                <a:schemeClr val="bg1"/>
              </a:solidFill>
              <a:latin typeface="Andale Mono"/>
              <a:cs typeface="Andale Mono"/>
            </a:endParaRPr>
          </a:p>
          <a:p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FROM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UserVisits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 GROUP BY </a:t>
            </a:r>
            <a:r>
              <a:rPr lang="en-US" dirty="0" err="1">
                <a:solidFill>
                  <a:schemeClr val="bg1"/>
                </a:solidFill>
                <a:latin typeface="Andale Mono"/>
                <a:cs typeface="Andale Mono"/>
              </a:rPr>
              <a:t>sourceIP</a:t>
            </a:r>
            <a:r>
              <a:rPr lang="en-US" dirty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</p:txBody>
      </p:sp>
      <p:sp>
        <p:nvSpPr>
          <p:cNvPr id="8" name="TextBox 7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7713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Hadoop vs. Databases: Join</a:t>
            </a:r>
            <a:endParaRPr lang="en-US" dirty="0"/>
          </a:p>
        </p:txBody>
      </p:sp>
      <p:pic>
        <p:nvPicPr>
          <p:cNvPr id="3" name="Picture 2" descr="results-join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1680" y="1371600"/>
            <a:ext cx="5000625" cy="4200525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Pavlo</a:t>
            </a:r>
            <a:r>
              <a:rPr lang="en-US" sz="1000" b="0" dirty="0" smtClean="0">
                <a:solidFill>
                  <a:schemeClr val="bg1"/>
                </a:solidFill>
              </a:rPr>
              <a:t> et al. </a:t>
            </a:r>
            <a:r>
              <a:rPr lang="en-US" sz="1000" b="0" dirty="0">
                <a:solidFill>
                  <a:schemeClr val="bg1"/>
                </a:solidFill>
              </a:rPr>
              <a:t>(2009) A Comparison of Approaches to Large-Scale Data Analysis.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43157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4" name="Title 1"/>
          <p:cNvSpPr txBox="1">
            <a:spLocks/>
          </p:cNvSpPr>
          <p:nvPr/>
        </p:nvSpPr>
        <p:spPr bwMode="auto">
          <a:xfrm>
            <a:off x="4267200" y="228600"/>
            <a:ext cx="44196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Gill Sans"/>
                <a:ea typeface="+mj-ea"/>
                <a:cs typeface="Gill Sans"/>
              </a:rPr>
              <a:t>Why?</a:t>
            </a:r>
            <a:endParaRPr kumimoji="0" lang="en-US" sz="3200" b="1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992317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55459</TotalTime>
  <Words>3442</Words>
  <Application>Microsoft Macintosh PowerPoint</Application>
  <PresentationFormat>On-screen Show (4:3)</PresentationFormat>
  <Paragraphs>522</Paragraphs>
  <Slides>70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70</vt:i4>
      </vt:variant>
    </vt:vector>
  </HeadingPairs>
  <TitlesOfParts>
    <vt:vector size="71" baseType="lpstr">
      <vt:lpstr>Default Design</vt:lpstr>
      <vt:lpstr>PowerPoint Presentation</vt:lpstr>
      <vt:lpstr>Today’s Agenda</vt:lpstr>
      <vt:lpstr>PowerPoint Presentation</vt:lpstr>
      <vt:lpstr>A Major Step Backwards?</vt:lpstr>
      <vt:lpstr>Hadoop vs. Databases: Grep</vt:lpstr>
      <vt:lpstr>Hadoop vs. Databases: Select</vt:lpstr>
      <vt:lpstr>Hadoop vs. Databases: Aggregation</vt:lpstr>
      <vt:lpstr>Hadoop vs. Databases: Join</vt:lpstr>
      <vt:lpstr>PowerPoint Presentation</vt:lpstr>
      <vt:lpstr>Schemas are a good idea!</vt:lpstr>
      <vt:lpstr>Thrift</vt:lpstr>
      <vt:lpstr>Thrift</vt:lpstr>
      <vt:lpstr>Row vs. Column Stores</vt:lpstr>
      <vt:lpstr>Row vs. Column Stores</vt:lpstr>
      <vt:lpstr>OLTP/OLAP Architecture</vt:lpstr>
      <vt:lpstr>Advantages of Column Stores</vt:lpstr>
      <vt:lpstr>Why not in Hadoop?</vt:lpstr>
      <vt:lpstr>“Trojan Layouts”</vt:lpstr>
      <vt:lpstr>Key Ideas</vt:lpstr>
      <vt:lpstr>Hadoop vs. Databases: Grep (Revisited)</vt:lpstr>
      <vt:lpstr>Hadoop vs. Databases: Select (Revisited)</vt:lpstr>
      <vt:lpstr>PowerPoint Presentation</vt:lpstr>
      <vt:lpstr>Why not in Hadoop?</vt:lpstr>
      <vt:lpstr>A Major Step Backwards?</vt:lpstr>
      <vt:lpstr>PowerPoint Presentation</vt:lpstr>
      <vt:lpstr>Pig: Example</vt:lpstr>
      <vt:lpstr>Pig Query Plan</vt:lpstr>
      <vt:lpstr>Pig Script</vt:lpstr>
      <vt:lpstr>Pig Script in Hadoop</vt:lpstr>
      <vt:lpstr>Pig: Basics</vt:lpstr>
      <vt:lpstr>Pig: Common Operations</vt:lpstr>
      <vt:lpstr>Pig: GROUPing</vt:lpstr>
      <vt:lpstr>Pig: COGROUPing</vt:lpstr>
      <vt:lpstr>Pig UDFs</vt:lpstr>
      <vt:lpstr>PageRank in Pig</vt:lpstr>
      <vt:lpstr>Oh, the iterative part too…</vt:lpstr>
      <vt:lpstr>PowerPoint Presentation</vt:lpstr>
      <vt:lpstr>PowerPoint Presentation</vt:lpstr>
      <vt:lpstr>Hadoop + DBs = HadoopDB</vt:lpstr>
      <vt:lpstr>HadoopDB Architecture</vt:lpstr>
      <vt:lpstr>HadoopDB: Query Plans</vt:lpstr>
      <vt:lpstr>MapReduce Sucks: Iterative Algorithms</vt:lpstr>
      <vt:lpstr>HaLoop: MapReduce + Iteration</vt:lpstr>
      <vt:lpstr>HaLoop Architecture</vt:lpstr>
      <vt:lpstr>HaLoop: Loop Aware Scheduling</vt:lpstr>
      <vt:lpstr>HaLoop: Optimizations</vt:lpstr>
      <vt:lpstr>HaLoop: Performance</vt:lpstr>
      <vt:lpstr>PowerPoint Presentation</vt:lpstr>
      <vt:lpstr>Pregel: Computational Model</vt:lpstr>
      <vt:lpstr>Pregel</vt:lpstr>
      <vt:lpstr>Pregel: Implementation</vt:lpstr>
      <vt:lpstr>Pregel: PageRank</vt:lpstr>
      <vt:lpstr>Pregel: SSSP</vt:lpstr>
      <vt:lpstr>Pregel: Combiners</vt:lpstr>
      <vt:lpstr>PowerPoint Presentation</vt:lpstr>
      <vt:lpstr>Dataflows</vt:lpstr>
      <vt:lpstr>Dataflows</vt:lpstr>
      <vt:lpstr>Dryad: Graph Operators</vt:lpstr>
      <vt:lpstr>Dryad: Architecture</vt:lpstr>
      <vt:lpstr>Dryad: Cool Tricks</vt:lpstr>
      <vt:lpstr>Dryad: Sample Program</vt:lpstr>
      <vt:lpstr>DryadLINQ</vt:lpstr>
      <vt:lpstr>DryadLINQ: Word Count</vt:lpstr>
      <vt:lpstr>Storm: Real-Time Data Processing</vt:lpstr>
      <vt:lpstr>Storm</vt:lpstr>
      <vt:lpstr>Hadoop Cluster Architecture</vt:lpstr>
      <vt:lpstr>YARN</vt:lpstr>
      <vt:lpstr>YARN: Architecture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11251</cp:revision>
  <dcterms:created xsi:type="dcterms:W3CDTF">2012-08-31T06:36:49Z</dcterms:created>
  <dcterms:modified xsi:type="dcterms:W3CDTF">2013-04-11T01:00:20Z</dcterms:modified>
</cp:coreProperties>
</file>